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p:regular r:id="rId15"/>
      <p:bold r:id="rId16"/>
      <p:italic r:id="rId17"/>
      <p:boldItalic r:id="rId18"/>
    </p:embeddedFont>
    <p:embeddedFont>
      <p:font typeface="Comforta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Montserrat-boldItalic.fntdata"/><Relationship Id="rId8" Type="http://schemas.openxmlformats.org/officeDocument/2006/relationships/slide" Target="slides/slide3.xml"/><Relationship Id="rId3" Type="http://schemas.openxmlformats.org/officeDocument/2006/relationships/slideMaster" Target="slideMasters/slideMaster1.xml"/><Relationship Id="rId21"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font" Target="fonts/Montserrat-italic.fntdata"/><Relationship Id="rId7" Type="http://schemas.openxmlformats.org/officeDocument/2006/relationships/slide" Target="slides/slide2.xml"/><Relationship Id="rId20" Type="http://schemas.openxmlformats.org/officeDocument/2006/relationships/font" Target="fonts/Comfortaa-bold.fntdata"/><Relationship Id="rId2" Type="http://schemas.openxmlformats.org/officeDocument/2006/relationships/presProps" Target="presProps.xml"/><Relationship Id="rId16" Type="http://schemas.openxmlformats.org/officeDocument/2006/relationships/font" Target="fonts/Montserrat-bold.fntdata"/><Relationship Id="rId11" Type="http://schemas.openxmlformats.org/officeDocument/2006/relationships/slide" Target="slides/slide6.xml"/><Relationship Id="rId1" Type="http://schemas.openxmlformats.org/officeDocument/2006/relationships/theme" Target="theme/theme3.xml"/><Relationship Id="rId6" Type="http://schemas.openxmlformats.org/officeDocument/2006/relationships/slide" Target="slides/slide1.xml"/><Relationship Id="rId15" Type="http://schemas.openxmlformats.org/officeDocument/2006/relationships/font" Target="fonts/Montserrat-regular.fntdata"/><Relationship Id="rId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font" Target="fonts/Comfortaa-regular.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US" sz="1000">
                <a:solidFill>
                  <a:srgbClr val="222222"/>
                </a:solidFill>
                <a:highlight>
                  <a:srgbClr val="FFFFFF"/>
                </a:highlight>
              </a:rPr>
              <a:t>Talking Points:</a:t>
            </a:r>
            <a:endParaRPr sz="1000">
              <a:solidFill>
                <a:srgbClr val="222222"/>
              </a:solidFill>
              <a:highlight>
                <a:srgbClr val="FFFFFF"/>
              </a:highlight>
            </a:endParaRPr>
          </a:p>
          <a:p>
            <a:pPr indent="0" lvl="0" marL="0" rtl="0" algn="l">
              <a:lnSpc>
                <a:spcPct val="107916"/>
              </a:lnSpc>
              <a:spcBef>
                <a:spcPts val="800"/>
              </a:spcBef>
              <a:spcAft>
                <a:spcPts val="0"/>
              </a:spcAft>
              <a:buNone/>
            </a:pPr>
            <a:r>
              <a:rPr lang="en-US" sz="1000">
                <a:solidFill>
                  <a:srgbClr val="222222"/>
                </a:solidFill>
                <a:highlight>
                  <a:srgbClr val="FFFFFF"/>
                </a:highlight>
              </a:rPr>
              <a:t>Introduce yourself again.</a:t>
            </a:r>
            <a:endParaRPr sz="1000">
              <a:solidFill>
                <a:srgbClr val="222222"/>
              </a:solidFill>
              <a:highlight>
                <a:srgbClr val="FFFFFF"/>
              </a:highlight>
            </a:endParaRPr>
          </a:p>
          <a:p>
            <a:pPr indent="0" lvl="0" marL="0" rtl="0" algn="l">
              <a:lnSpc>
                <a:spcPct val="107916"/>
              </a:lnSpc>
              <a:spcBef>
                <a:spcPts val="800"/>
              </a:spcBef>
              <a:spcAft>
                <a:spcPts val="0"/>
              </a:spcAft>
              <a:buNone/>
            </a:pPr>
            <a:r>
              <a:rPr lang="en-US" sz="1000">
                <a:solidFill>
                  <a:srgbClr val="222222"/>
                </a:solidFill>
                <a:highlight>
                  <a:srgbClr val="FFFFFF"/>
                </a:highlight>
              </a:rPr>
              <a:t>You will see CSS </a:t>
            </a:r>
            <a:r>
              <a:rPr lang="en-US" sz="1000">
                <a:solidFill>
                  <a:srgbClr val="222222"/>
                </a:solidFill>
                <a:highlight>
                  <a:srgbClr val="FFFFFF"/>
                </a:highlight>
              </a:rPr>
              <a:t>throughout</a:t>
            </a:r>
            <a:r>
              <a:rPr lang="en-US" sz="1000">
                <a:solidFill>
                  <a:srgbClr val="222222"/>
                </a:solidFill>
                <a:highlight>
                  <a:srgbClr val="FFFFFF"/>
                </a:highlight>
              </a:rPr>
              <a:t> the presentation. That is just a </a:t>
            </a:r>
            <a:r>
              <a:rPr lang="en-US" sz="1000">
                <a:solidFill>
                  <a:srgbClr val="222222"/>
                </a:solidFill>
                <a:highlight>
                  <a:srgbClr val="FFFFFF"/>
                </a:highlight>
              </a:rPr>
              <a:t>placeholder</a:t>
            </a:r>
            <a:r>
              <a:rPr lang="en-US" sz="1000">
                <a:solidFill>
                  <a:srgbClr val="222222"/>
                </a:solidFill>
                <a:highlight>
                  <a:srgbClr val="FFFFFF"/>
                </a:highlight>
              </a:rPr>
              <a:t>. As you all know, we held </a:t>
            </a:r>
            <a:r>
              <a:rPr lang="en-US" sz="1000">
                <a:solidFill>
                  <a:srgbClr val="222222"/>
                </a:solidFill>
                <a:highlight>
                  <a:srgbClr val="FFFFFF"/>
                </a:highlight>
              </a:rPr>
              <a:t>a statewide</a:t>
            </a:r>
            <a:r>
              <a:rPr lang="en-US" sz="1000">
                <a:solidFill>
                  <a:srgbClr val="222222"/>
                </a:solidFill>
                <a:highlight>
                  <a:srgbClr val="FFFFFF"/>
                </a:highlight>
              </a:rPr>
              <a:t> contest to name the system. The winner will be announced on Wednesday morning so make sure you are here. We are looking forward to sharing the new name. </a:t>
            </a:r>
            <a:endParaRPr sz="1000">
              <a:solidFill>
                <a:srgbClr val="222222"/>
              </a:solidFill>
              <a:highlight>
                <a:srgbClr val="FFFFFF"/>
              </a:highlight>
            </a:endParaRPr>
          </a:p>
          <a:p>
            <a:pPr indent="0" lvl="0" marL="0" rtl="0" algn="l">
              <a:lnSpc>
                <a:spcPct val="120000"/>
              </a:lnSpc>
              <a:spcBef>
                <a:spcPts val="800"/>
              </a:spcBef>
              <a:spcAft>
                <a:spcPts val="0"/>
              </a:spcAft>
              <a:buClr>
                <a:schemeClr val="dk1"/>
              </a:buClr>
              <a:buSzPts val="1100"/>
              <a:buFont typeface="Arial"/>
              <a:buNone/>
            </a:pPr>
            <a:r>
              <a:rPr lang="en-US"/>
              <a:t>This system build is truly a team effort.</a:t>
            </a:r>
            <a:endParaRPr/>
          </a:p>
          <a:p>
            <a:pPr indent="0" lvl="0" marL="0" rtl="0" algn="l">
              <a:lnSpc>
                <a:spcPct val="120000"/>
              </a:lnSpc>
              <a:spcBef>
                <a:spcPts val="300"/>
              </a:spcBef>
              <a:spcAft>
                <a:spcPts val="0"/>
              </a:spcAft>
              <a:buNone/>
            </a:pPr>
            <a:r>
              <a:rPr lang="en-US"/>
              <a:t>Introduce the team is Kevin doesn’t do so previously. </a:t>
            </a:r>
            <a:endParaRPr/>
          </a:p>
          <a:p>
            <a:pPr indent="0" lvl="0" marL="0" rtl="0" algn="l">
              <a:lnSpc>
                <a:spcPct val="120000"/>
              </a:lnSpc>
              <a:spcBef>
                <a:spcPts val="300"/>
              </a:spcBef>
              <a:spcAft>
                <a:spcPts val="0"/>
              </a:spcAft>
              <a:buNone/>
            </a:pPr>
            <a:r>
              <a:rPr lang="en-US"/>
              <a:t>Liaisons - Ray Stewart, Nadine Countess, Bob Ozmah, Cindy Shockey and our historian Sue Pistorio who retired at the end of September</a:t>
            </a:r>
            <a:endParaRPr/>
          </a:p>
          <a:p>
            <a:pPr indent="0" lvl="0" marL="0" rtl="0" algn="l">
              <a:lnSpc>
                <a:spcPct val="120000"/>
              </a:lnSpc>
              <a:spcBef>
                <a:spcPts val="300"/>
              </a:spcBef>
              <a:spcAft>
                <a:spcPts val="0"/>
              </a:spcAft>
              <a:buNone/>
            </a:pPr>
            <a:r>
              <a:rPr lang="en-US"/>
              <a:t>Special Thank you Erin Easton who has been the backbone of the project. </a:t>
            </a:r>
            <a:endParaRPr/>
          </a:p>
          <a:p>
            <a:pPr indent="0" lvl="0" marL="0" rtl="0" algn="l">
              <a:lnSpc>
                <a:spcPct val="120000"/>
              </a:lnSpc>
              <a:spcBef>
                <a:spcPts val="300"/>
              </a:spcBef>
              <a:spcAft>
                <a:spcPts val="300"/>
              </a:spcAft>
              <a:buClr>
                <a:schemeClr val="dk1"/>
              </a:buClr>
              <a:buSzPts val="1100"/>
              <a:buFont typeface="Arial"/>
              <a:buNone/>
            </a:pPr>
            <a:r>
              <a:rPr lang="en-US"/>
              <a:t>MD Think  SMEs, MD Think Technical Team, OCM Team, and most importantly the Local SMEs, please stand if you are on a workgroup or have had to fill in while a SME has been out working on the system. You all are what make the difference.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3de280a35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3de280a35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lang="en-US"/>
              <a:t>Kevin’s full Vision Statement for the new system will be released this week, but we thought it was important to provide you with at least a piece of that vision when giving you an overall update. </a:t>
            </a:r>
            <a:endParaRPr/>
          </a:p>
          <a:p>
            <a:pPr indent="0" lvl="0" marL="0" rtl="0" algn="l">
              <a:lnSpc>
                <a:spcPct val="120000"/>
              </a:lnSpc>
              <a:spcBef>
                <a:spcPts val="300"/>
              </a:spcBef>
              <a:spcAft>
                <a:spcPts val="0"/>
              </a:spcAft>
              <a:buClr>
                <a:schemeClr val="dk1"/>
              </a:buClr>
              <a:buSzPts val="1100"/>
              <a:buFont typeface="Arial"/>
              <a:buNone/>
            </a:pPr>
            <a:r>
              <a:t/>
            </a:r>
            <a:endParaRPr/>
          </a:p>
          <a:p>
            <a:pPr indent="0" lvl="0" marL="0" rtl="0" algn="l">
              <a:lnSpc>
                <a:spcPct val="120000"/>
              </a:lnSpc>
              <a:spcBef>
                <a:spcPts val="300"/>
              </a:spcBef>
              <a:spcAft>
                <a:spcPts val="300"/>
              </a:spcAft>
              <a:buClr>
                <a:schemeClr val="dk1"/>
              </a:buClr>
              <a:buSzPts val="1100"/>
              <a:buFont typeface="Arial"/>
              <a:buNone/>
            </a:pPr>
            <a:r>
              <a:t/>
            </a:r>
            <a:endParaRPr/>
          </a:p>
        </p:txBody>
      </p:sp>
      <p:sp>
        <p:nvSpPr>
          <p:cNvPr id="155" name="Google Shape;155;g63de280a35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3de280a35_4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3de280a35_4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Streamlining is an extremely important part of our system build. Putting all 4-5 of the currently Siloed systems into one place is only the start. We are working to make sure the system works for you instead of you building work arounds to </a:t>
            </a:r>
            <a:r>
              <a:rPr lang="en-US"/>
              <a:t>supplement</a:t>
            </a:r>
            <a:r>
              <a:rPr lang="en-US"/>
              <a:t> the system. </a:t>
            </a:r>
            <a:endParaRPr/>
          </a:p>
        </p:txBody>
      </p:sp>
      <p:sp>
        <p:nvSpPr>
          <p:cNvPr id="163" name="Google Shape;163;g63de280a35_4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3de280a35_9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gave you this timeline to show what our end goal is, and what broad </a:t>
            </a:r>
            <a:r>
              <a:rPr lang="en-US"/>
              <a:t>activities</a:t>
            </a:r>
            <a:r>
              <a:rPr lang="en-US"/>
              <a:t> will take place over the year. </a:t>
            </a:r>
            <a:endParaRPr/>
          </a:p>
        </p:txBody>
      </p:sp>
      <p:sp>
        <p:nvSpPr>
          <p:cNvPr id="169" name="Google Shape;169;g63de280a35_9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6061848b8a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won’t go over each item or we will be here all day. So I will pick a few: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Rules Engine for Screening</a:t>
            </a:r>
            <a:r>
              <a:rPr lang="en-US"/>
              <a:t> - This additional screening helps to ensure that when customers are online they are truly applying for the services that they need. We also recognize that some of customers will be better served in person. This feature will help direct them to the right place and will cut down frustration/confusion.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SmartyStreets </a:t>
            </a:r>
            <a:r>
              <a:rPr lang="en-US"/>
              <a:t>- This is a simple tool, but an important one. It provides real time address validation. This is not a locate tool, but at least we will know right away if an address is real and can help cut down on data entry errors.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ECMS </a:t>
            </a:r>
            <a:r>
              <a:rPr b="1" lang="en-US"/>
              <a:t>Document</a:t>
            </a:r>
            <a:r>
              <a:rPr b="1" lang="en-US"/>
              <a:t> Upload</a:t>
            </a:r>
            <a:r>
              <a:rPr lang="en-US"/>
              <a:t> - Customers will be able to </a:t>
            </a:r>
            <a:r>
              <a:rPr lang="en-US"/>
              <a:t>login</a:t>
            </a:r>
            <a:r>
              <a:rPr lang="en-US"/>
              <a:t> and upload all of their documentation from home. This saves time and effort for those applying for child support. All information uploaded will be able to be associated with cases that member is associated with which will also help us to keep better records.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The Employer Portal</a:t>
            </a:r>
            <a:r>
              <a:rPr lang="en-US"/>
              <a:t> is a new feature all together. We wanted a place where employers could log in and directly update their company information or even report information to us such as terminations. </a:t>
            </a:r>
            <a:endParaRPr/>
          </a:p>
        </p:txBody>
      </p:sp>
      <p:sp>
        <p:nvSpPr>
          <p:cNvPr id="197" name="Google Shape;197;g6061848b8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3de280a3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None/>
            </a:pPr>
            <a:r>
              <a:rPr lang="en-US"/>
              <a:t>We will be working on providing </a:t>
            </a:r>
            <a:r>
              <a:rPr b="1" lang="en-US"/>
              <a:t>E-Learning opportunities</a:t>
            </a:r>
            <a:r>
              <a:rPr lang="en-US"/>
              <a:t> to you prior to the system release. We realize that a part of the anxiety of moving to a new system comes with not fully understanding the pieces that make up the new system. So our hope is to help lessen that anxiety by giving you short videos to watch at your </a:t>
            </a:r>
            <a:r>
              <a:rPr lang="en-US"/>
              <a:t>leisure</a:t>
            </a:r>
            <a:r>
              <a:rPr lang="en-US"/>
              <a:t>  that explain topics like </a:t>
            </a:r>
            <a:r>
              <a:rPr b="1" lang="en-US"/>
              <a:t>MDM and SDR</a:t>
            </a:r>
            <a:r>
              <a:rPr lang="en-US"/>
              <a:t>.  </a:t>
            </a:r>
            <a:endParaRPr/>
          </a:p>
        </p:txBody>
      </p:sp>
      <p:sp>
        <p:nvSpPr>
          <p:cNvPr id="203" name="Google Shape;203;g63de280a3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3f8814f1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US"/>
              <a:t>The Financial Module is also in development, which is pictured here is the League of Financial Wizards. </a:t>
            </a:r>
            <a:endParaRPr/>
          </a:p>
          <a:p>
            <a:pPr indent="0" lvl="0" marL="0" rtl="0" algn="l">
              <a:lnSpc>
                <a:spcPct val="107916"/>
              </a:lnSpc>
              <a:spcBef>
                <a:spcPts val="800"/>
              </a:spcBef>
              <a:spcAft>
                <a:spcPts val="800"/>
              </a:spcAft>
              <a:buNone/>
            </a:pPr>
            <a:r>
              <a:rPr b="1" lang="en-US"/>
              <a:t>Establishment</a:t>
            </a:r>
            <a:r>
              <a:rPr b="1" lang="en-US"/>
              <a:t>, Enforcement, and Financials</a:t>
            </a:r>
            <a:r>
              <a:rPr lang="en-US"/>
              <a:t> have been the largest focus over the past 6 months as they are some of the most crucial modules in the system. </a:t>
            </a:r>
            <a:endParaRPr/>
          </a:p>
        </p:txBody>
      </p:sp>
      <p:sp>
        <p:nvSpPr>
          <p:cNvPr id="211" name="Google Shape;211;g63f8814f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3de280a35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framework has been some of the most complicated topics. The outcome looks simple, but they truly support a large portion of the system.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a:t>
            </a:r>
            <a:r>
              <a:rPr b="1" lang="en-US"/>
              <a:t>Role Based Access (RBAC)</a:t>
            </a:r>
            <a:r>
              <a:rPr lang="en-US"/>
              <a:t> This has been a huge topic since we know that a Metro office operates very differently than a small county. So the RBAC has to be flexible enough to cover our needs statewide.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Corticon is our Rules Engine</a:t>
            </a:r>
            <a:r>
              <a:rPr lang="en-US"/>
              <a:t>, which allowed our team to build the Guidelines Calculator into the system which is a Federal Certification Guideline, but will also be a time saver for our team members. Don’t worry it matches SASSY CALC.  </a:t>
            </a:r>
            <a:endParaRPr/>
          </a:p>
        </p:txBody>
      </p:sp>
      <p:sp>
        <p:nvSpPr>
          <p:cNvPr id="218" name="Google Shape;218;g63de280a35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3de280a35_1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all questions Please see Victor...that’s what I do. I will be around to answer any follow up questions. Also please feel free to reach out to me after the conference.  </a:t>
            </a:r>
            <a:endParaRPr/>
          </a:p>
        </p:txBody>
      </p:sp>
      <p:sp>
        <p:nvSpPr>
          <p:cNvPr id="225" name="Google Shape;225;g63de280a35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7" name="Shape 17"/>
        <p:cNvGrpSpPr/>
        <p:nvPr/>
      </p:nvGrpSpPr>
      <p:grpSpPr>
        <a:xfrm>
          <a:off x="0" y="0"/>
          <a:ext cx="0" cy="0"/>
          <a:chOff x="0" y="0"/>
          <a:chExt cx="0" cy="0"/>
        </a:xfrm>
      </p:grpSpPr>
      <p:pic>
        <p:nvPicPr>
          <p:cNvPr descr="http://cdn.wallpapersafari.com/35/41/tu2vCh.jpg" id="18" name="Google Shape;18;p2"/>
          <p:cNvPicPr preferRelativeResize="0"/>
          <p:nvPr/>
        </p:nvPicPr>
        <p:blipFill rotWithShape="1">
          <a:blip r:embed="rId2">
            <a:alphaModFix/>
          </a:blip>
          <a:srcRect b="-521" l="0" r="0" t="744"/>
          <a:stretch/>
        </p:blipFill>
        <p:spPr>
          <a:xfrm>
            <a:off x="5" y="0"/>
            <a:ext cx="12191999" cy="6924674"/>
          </a:xfrm>
          <a:prstGeom prst="rect">
            <a:avLst/>
          </a:prstGeom>
          <a:noFill/>
          <a:ln>
            <a:noFill/>
          </a:ln>
        </p:spPr>
      </p:pic>
      <p:sp>
        <p:nvSpPr>
          <p:cNvPr id="19" name="Google Shape;19;p2"/>
          <p:cNvSpPr/>
          <p:nvPr/>
        </p:nvSpPr>
        <p:spPr>
          <a:xfrm>
            <a:off x="5" y="-8312"/>
            <a:ext cx="12192000" cy="6913938"/>
          </a:xfrm>
          <a:prstGeom prst="rect">
            <a:avLst/>
          </a:prstGeom>
          <a:solidFill>
            <a:schemeClr val="lt1">
              <a:alpha val="6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sp>
        <p:nvSpPr>
          <p:cNvPr id="20" name="Google Shape;20;p2"/>
          <p:cNvSpPr/>
          <p:nvPr/>
        </p:nvSpPr>
        <p:spPr>
          <a:xfrm>
            <a:off x="5" y="2483381"/>
            <a:ext cx="12192000" cy="1470023"/>
          </a:xfrm>
          <a:prstGeom prst="rect">
            <a:avLst/>
          </a:prstGeom>
          <a:solidFill>
            <a:srgbClr val="9019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 name="Google Shape;21;p2"/>
          <p:cNvSpPr txBox="1"/>
          <p:nvPr>
            <p:ph type="ctrTitle"/>
          </p:nvPr>
        </p:nvSpPr>
        <p:spPr>
          <a:xfrm>
            <a:off x="914405" y="2483381"/>
            <a:ext cx="10363200" cy="14700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1"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2"/>
          <p:cNvSpPr/>
          <p:nvPr/>
        </p:nvSpPr>
        <p:spPr>
          <a:xfrm>
            <a:off x="5" y="4011425"/>
            <a:ext cx="12192000" cy="1694579"/>
          </a:xfrm>
          <a:prstGeom prst="rect">
            <a:avLst/>
          </a:prstGeom>
          <a:gradFill>
            <a:gsLst>
              <a:gs pos="0">
                <a:srgbClr val="FCEFF1">
                  <a:alpha val="0"/>
                </a:srgbClr>
              </a:gs>
              <a:gs pos="38000">
                <a:schemeClr val="lt1"/>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3" name="Google Shape;23;p2"/>
          <p:cNvCxnSpPr/>
          <p:nvPr/>
        </p:nvCxnSpPr>
        <p:spPr>
          <a:xfrm>
            <a:off x="5" y="2420718"/>
            <a:ext cx="12192000" cy="0"/>
          </a:xfrm>
          <a:prstGeom prst="straightConnector1">
            <a:avLst/>
          </a:prstGeom>
          <a:noFill/>
          <a:ln cap="flat" cmpd="sng" w="63500">
            <a:solidFill>
              <a:srgbClr val="90192F"/>
            </a:solidFill>
            <a:prstDash val="solid"/>
            <a:round/>
            <a:headEnd len="sm" w="sm" type="none"/>
            <a:tailEnd len="sm" w="sm" type="none"/>
          </a:ln>
        </p:spPr>
      </p:cxnSp>
      <p:cxnSp>
        <p:nvCxnSpPr>
          <p:cNvPr id="24" name="Google Shape;24;p2"/>
          <p:cNvCxnSpPr/>
          <p:nvPr/>
        </p:nvCxnSpPr>
        <p:spPr>
          <a:xfrm>
            <a:off x="-12700" y="4011393"/>
            <a:ext cx="12192000" cy="0"/>
          </a:xfrm>
          <a:prstGeom prst="straightConnector1">
            <a:avLst/>
          </a:prstGeom>
          <a:noFill/>
          <a:ln cap="flat" cmpd="sng" w="63500">
            <a:solidFill>
              <a:srgbClr val="90192F"/>
            </a:solidFill>
            <a:prstDash val="solid"/>
            <a:round/>
            <a:headEnd len="sm" w="sm" type="none"/>
            <a:tailEnd len="sm" w="sm" type="none"/>
          </a:ln>
        </p:spPr>
      </p:cxnSp>
      <p:sp>
        <p:nvSpPr>
          <p:cNvPr id="25" name="Google Shape;25;p2"/>
          <p:cNvSpPr/>
          <p:nvPr/>
        </p:nvSpPr>
        <p:spPr>
          <a:xfrm flipH="1" rot="10800000">
            <a:off x="12706" y="688396"/>
            <a:ext cx="12192000" cy="1694579"/>
          </a:xfrm>
          <a:prstGeom prst="rect">
            <a:avLst/>
          </a:prstGeom>
          <a:gradFill>
            <a:gsLst>
              <a:gs pos="0">
                <a:srgbClr val="FCEFF1">
                  <a:alpha val="0"/>
                </a:srgbClr>
              </a:gs>
              <a:gs pos="38000">
                <a:schemeClr val="lt1"/>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C:\Users\smukherj\Documents\Logos\DHS Logo.png" id="26" name="Google Shape;26;p2"/>
          <p:cNvPicPr preferRelativeResize="0"/>
          <p:nvPr/>
        </p:nvPicPr>
        <p:blipFill rotWithShape="1">
          <a:blip r:embed="rId3">
            <a:alphaModFix/>
          </a:blip>
          <a:srcRect b="0" l="0" r="0" t="0"/>
          <a:stretch/>
        </p:blipFill>
        <p:spPr>
          <a:xfrm>
            <a:off x="5181606" y="5486400"/>
            <a:ext cx="1821933" cy="1026014"/>
          </a:xfrm>
          <a:prstGeom prst="rect">
            <a:avLst/>
          </a:prstGeom>
          <a:noFill/>
          <a:ln>
            <a:noFill/>
          </a:ln>
        </p:spPr>
      </p:pic>
      <p:pic>
        <p:nvPicPr>
          <p:cNvPr id="27" name="Google Shape;27;p2"/>
          <p:cNvPicPr preferRelativeResize="0"/>
          <p:nvPr/>
        </p:nvPicPr>
        <p:blipFill>
          <a:blip r:embed="rId4">
            <a:alphaModFix/>
          </a:blip>
          <a:stretch>
            <a:fillRect/>
          </a:stretch>
        </p:blipFill>
        <p:spPr>
          <a:xfrm>
            <a:off x="4393475" y="1282925"/>
            <a:ext cx="3186676" cy="107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rgbClr val="FFFFFF"/>
        </a:solidFill>
      </p:bgPr>
    </p:bg>
    <p:spTree>
      <p:nvGrpSpPr>
        <p:cNvPr id="88" name="Shape 88"/>
        <p:cNvGrpSpPr/>
        <p:nvPr/>
      </p:nvGrpSpPr>
      <p:grpSpPr>
        <a:xfrm>
          <a:off x="0" y="0"/>
          <a:ext cx="0" cy="0"/>
          <a:chOff x="0" y="0"/>
          <a:chExt cx="0" cy="0"/>
        </a:xfrm>
      </p:grpSpPr>
      <p:sp>
        <p:nvSpPr>
          <p:cNvPr id="89" name="Google Shape;89;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rgbClr val="FFFFFF"/>
        </a:solidFill>
      </p:bgPr>
    </p:bg>
    <p:spTree>
      <p:nvGrpSpPr>
        <p:cNvPr id="90" name="Shape 90"/>
        <p:cNvGrpSpPr/>
        <p:nvPr/>
      </p:nvGrpSpPr>
      <p:grpSpPr>
        <a:xfrm>
          <a:off x="0" y="0"/>
          <a:ext cx="0" cy="0"/>
          <a:chOff x="0" y="0"/>
          <a:chExt cx="0" cy="0"/>
        </a:xfrm>
      </p:grpSpPr>
      <p:sp>
        <p:nvSpPr>
          <p:cNvPr id="91" name="Google Shape;91;p1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4" name="Shape 94"/>
        <p:cNvGrpSpPr/>
        <p:nvPr/>
      </p:nvGrpSpPr>
      <p:grpSpPr>
        <a:xfrm>
          <a:off x="0" y="0"/>
          <a:ext cx="0" cy="0"/>
          <a:chOff x="0" y="0"/>
          <a:chExt cx="0" cy="0"/>
        </a:xfrm>
      </p:grpSpPr>
      <p:sp>
        <p:nvSpPr>
          <p:cNvPr id="95" name="Google Shape;95;p1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919397"/>
              </a:buClr>
              <a:buSzPts val="2400"/>
              <a:buNone/>
              <a:defRPr sz="2400">
                <a:solidFill>
                  <a:srgbClr val="919397"/>
                </a:solidFill>
              </a:defRPr>
            </a:lvl1pPr>
            <a:lvl2pPr indent="-228600" lvl="1" marL="914400" rtl="0" algn="l">
              <a:lnSpc>
                <a:spcPct val="90000"/>
              </a:lnSpc>
              <a:spcBef>
                <a:spcPts val="500"/>
              </a:spcBef>
              <a:spcAft>
                <a:spcPts val="0"/>
              </a:spcAft>
              <a:buClr>
                <a:srgbClr val="919397"/>
              </a:buClr>
              <a:buSzPts val="2000"/>
              <a:buNone/>
              <a:defRPr sz="2000">
                <a:solidFill>
                  <a:srgbClr val="919397"/>
                </a:solidFill>
              </a:defRPr>
            </a:lvl2pPr>
            <a:lvl3pPr indent="-228600" lvl="2" marL="1371600" rtl="0" algn="l">
              <a:lnSpc>
                <a:spcPct val="90000"/>
              </a:lnSpc>
              <a:spcBef>
                <a:spcPts val="500"/>
              </a:spcBef>
              <a:spcAft>
                <a:spcPts val="0"/>
              </a:spcAft>
              <a:buClr>
                <a:srgbClr val="919397"/>
              </a:buClr>
              <a:buSzPts val="1800"/>
              <a:buNone/>
              <a:defRPr sz="1800">
                <a:solidFill>
                  <a:srgbClr val="919397"/>
                </a:solidFill>
              </a:defRPr>
            </a:lvl3pPr>
            <a:lvl4pPr indent="-228600" lvl="3" marL="1828800" rtl="0" algn="l">
              <a:lnSpc>
                <a:spcPct val="90000"/>
              </a:lnSpc>
              <a:spcBef>
                <a:spcPts val="500"/>
              </a:spcBef>
              <a:spcAft>
                <a:spcPts val="0"/>
              </a:spcAft>
              <a:buClr>
                <a:srgbClr val="919397"/>
              </a:buClr>
              <a:buSzPts val="1600"/>
              <a:buNone/>
              <a:defRPr sz="1600">
                <a:solidFill>
                  <a:srgbClr val="919397"/>
                </a:solidFill>
              </a:defRPr>
            </a:lvl4pPr>
            <a:lvl5pPr indent="-228600" lvl="4" marL="2286000" rtl="0" algn="l">
              <a:lnSpc>
                <a:spcPct val="90000"/>
              </a:lnSpc>
              <a:spcBef>
                <a:spcPts val="500"/>
              </a:spcBef>
              <a:spcAft>
                <a:spcPts val="0"/>
              </a:spcAft>
              <a:buClr>
                <a:srgbClr val="919397"/>
              </a:buClr>
              <a:buSzPts val="1600"/>
              <a:buNone/>
              <a:defRPr sz="1600">
                <a:solidFill>
                  <a:srgbClr val="919397"/>
                </a:solidFill>
              </a:defRPr>
            </a:lvl5pPr>
            <a:lvl6pPr indent="-228600" lvl="5" marL="2743200" rtl="0" algn="l">
              <a:lnSpc>
                <a:spcPct val="90000"/>
              </a:lnSpc>
              <a:spcBef>
                <a:spcPts val="500"/>
              </a:spcBef>
              <a:spcAft>
                <a:spcPts val="0"/>
              </a:spcAft>
              <a:buClr>
                <a:srgbClr val="919397"/>
              </a:buClr>
              <a:buSzPts val="1600"/>
              <a:buNone/>
              <a:defRPr sz="1600">
                <a:solidFill>
                  <a:srgbClr val="919397"/>
                </a:solidFill>
              </a:defRPr>
            </a:lvl6pPr>
            <a:lvl7pPr indent="-228600" lvl="6" marL="3200400" rtl="0" algn="l">
              <a:lnSpc>
                <a:spcPct val="90000"/>
              </a:lnSpc>
              <a:spcBef>
                <a:spcPts val="500"/>
              </a:spcBef>
              <a:spcAft>
                <a:spcPts val="0"/>
              </a:spcAft>
              <a:buClr>
                <a:srgbClr val="919397"/>
              </a:buClr>
              <a:buSzPts val="1600"/>
              <a:buNone/>
              <a:defRPr sz="1600">
                <a:solidFill>
                  <a:srgbClr val="919397"/>
                </a:solidFill>
              </a:defRPr>
            </a:lvl7pPr>
            <a:lvl8pPr indent="-228600" lvl="7" marL="3657600" rtl="0" algn="l">
              <a:lnSpc>
                <a:spcPct val="90000"/>
              </a:lnSpc>
              <a:spcBef>
                <a:spcPts val="500"/>
              </a:spcBef>
              <a:spcAft>
                <a:spcPts val="0"/>
              </a:spcAft>
              <a:buClr>
                <a:srgbClr val="919397"/>
              </a:buClr>
              <a:buSzPts val="1600"/>
              <a:buNone/>
              <a:defRPr sz="1600">
                <a:solidFill>
                  <a:srgbClr val="919397"/>
                </a:solidFill>
              </a:defRPr>
            </a:lvl8pPr>
            <a:lvl9pPr indent="-228600" lvl="8" marL="4114800" rtl="0" algn="l">
              <a:lnSpc>
                <a:spcPct val="90000"/>
              </a:lnSpc>
              <a:spcBef>
                <a:spcPts val="500"/>
              </a:spcBef>
              <a:spcAft>
                <a:spcPts val="0"/>
              </a:spcAft>
              <a:buClr>
                <a:srgbClr val="919397"/>
              </a:buClr>
              <a:buSzPts val="1600"/>
              <a:buNone/>
              <a:defRPr sz="1600">
                <a:solidFill>
                  <a:srgbClr val="919397"/>
                </a:solidFill>
              </a:defRPr>
            </a:lvl9pPr>
          </a:lstStyle>
          <a:p/>
        </p:txBody>
      </p:sp>
      <p:sp>
        <p:nvSpPr>
          <p:cNvPr id="97" name="Google Shape;97;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7" name="Shape 107"/>
        <p:cNvGrpSpPr/>
        <p:nvPr/>
      </p:nvGrpSpPr>
      <p:grpSpPr>
        <a:xfrm>
          <a:off x="0" y="0"/>
          <a:ext cx="0" cy="0"/>
          <a:chOff x="0" y="0"/>
          <a:chExt cx="0" cy="0"/>
        </a:xfrm>
      </p:grpSpPr>
      <p:sp>
        <p:nvSpPr>
          <p:cNvPr id="108" name="Google Shape;108;p1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0" name="Google Shape;110;p1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p1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2" name="Google Shape;112;p1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3" name="Google Shape;113;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6" name="Shape 116"/>
        <p:cNvGrpSpPr/>
        <p:nvPr/>
      </p:nvGrpSpPr>
      <p:grpSpPr>
        <a:xfrm>
          <a:off x="0" y="0"/>
          <a:ext cx="0" cy="0"/>
          <a:chOff x="0" y="0"/>
          <a:chExt cx="0" cy="0"/>
        </a:xfrm>
      </p:grpSpPr>
      <p:sp>
        <p:nvSpPr>
          <p:cNvPr id="117" name="Google Shape;117;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1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24" name="Google Shape;124;p1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25" name="Google Shape;125;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1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1" name="Google Shape;131;p1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2" name="Google Shape;132;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5" name="Shape 135"/>
        <p:cNvGrpSpPr/>
        <p:nvPr/>
      </p:nvGrpSpPr>
      <p:grpSpPr>
        <a:xfrm>
          <a:off x="0" y="0"/>
          <a:ext cx="0" cy="0"/>
          <a:chOff x="0" y="0"/>
          <a:chExt cx="0" cy="0"/>
        </a:xfrm>
      </p:grpSpPr>
      <p:sp>
        <p:nvSpPr>
          <p:cNvPr id="136" name="Google Shape;136;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2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4" name="Google Shape;144;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838200" y="1"/>
            <a:ext cx="10515600" cy="75708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F5496"/>
              </a:buClr>
              <a:buSzPts val="3200"/>
              <a:buFont typeface="Arial"/>
              <a:buNone/>
              <a:defRPr b="1" i="0" sz="3200" u="none" cap="none" strike="noStrike">
                <a:solidFill>
                  <a:srgbClr val="2F54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 type="body"/>
          </p:nvPr>
        </p:nvSpPr>
        <p:spPr>
          <a:xfrm>
            <a:off x="838200" y="973394"/>
            <a:ext cx="10515600" cy="5203569"/>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33" name="Shape 33"/>
        <p:cNvGrpSpPr/>
        <p:nvPr/>
      </p:nvGrpSpPr>
      <p:grpSpPr>
        <a:xfrm>
          <a:off x="0" y="0"/>
          <a:ext cx="0" cy="0"/>
          <a:chOff x="0" y="0"/>
          <a:chExt cx="0" cy="0"/>
        </a:xfrm>
      </p:grpSpPr>
      <p:sp>
        <p:nvSpPr>
          <p:cNvPr id="34" name="Google Shape;34;p4"/>
          <p:cNvSpPr/>
          <p:nvPr/>
        </p:nvSpPr>
        <p:spPr>
          <a:xfrm>
            <a:off x="2144667" y="2161332"/>
            <a:ext cx="8917800" cy="3200400"/>
          </a:xfrm>
          <a:prstGeom prst="rect">
            <a:avLst/>
          </a:prstGeom>
          <a:solidFill>
            <a:schemeClr val="lt1">
              <a:alpha val="26274"/>
            </a:schemeClr>
          </a:solidFill>
          <a:ln>
            <a:noFill/>
          </a:ln>
        </p:spPr>
        <p:txBody>
          <a:bodyPr anchorCtr="0" anchor="ctr" bIns="45575" lIns="91175" spcFirstLastPara="1" rIns="91175" wrap="square" tIns="4557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838200" y="1"/>
            <a:ext cx="10515600" cy="7728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9" name="Shape 39"/>
        <p:cNvGrpSpPr/>
        <p:nvPr/>
      </p:nvGrpSpPr>
      <p:grpSpPr>
        <a:xfrm>
          <a:off x="0" y="0"/>
          <a:ext cx="0" cy="0"/>
          <a:chOff x="0" y="0"/>
          <a:chExt cx="0" cy="0"/>
        </a:xfrm>
      </p:grpSpPr>
      <p:sp>
        <p:nvSpPr>
          <p:cNvPr id="40" name="Google Shape;40;p6"/>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42" name="Shape 42"/>
        <p:cNvGrpSpPr/>
        <p:nvPr/>
      </p:nvGrpSpPr>
      <p:grpSpPr>
        <a:xfrm>
          <a:off x="0" y="0"/>
          <a:ext cx="0" cy="0"/>
          <a:chOff x="0" y="0"/>
          <a:chExt cx="0" cy="0"/>
        </a:xfrm>
      </p:grpSpPr>
      <p:sp>
        <p:nvSpPr>
          <p:cNvPr id="43" name="Google Shape;43;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F5496"/>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7"/>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47" name="Shape 47"/>
        <p:cNvGrpSpPr/>
        <p:nvPr/>
      </p:nvGrpSpPr>
      <p:grpSpPr>
        <a:xfrm>
          <a:off x="0" y="0"/>
          <a:ext cx="0" cy="0"/>
          <a:chOff x="0" y="0"/>
          <a:chExt cx="0" cy="0"/>
        </a:xfrm>
      </p:grpSpPr>
      <p:sp>
        <p:nvSpPr>
          <p:cNvPr id="48" name="Google Shape;48;p8"/>
          <p:cNvSpPr txBox="1"/>
          <p:nvPr>
            <p:ph type="title"/>
          </p:nvPr>
        </p:nvSpPr>
        <p:spPr>
          <a:xfrm>
            <a:off x="838200" y="1"/>
            <a:ext cx="10515600" cy="7728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 type="body"/>
          </p:nvPr>
        </p:nvSpPr>
        <p:spPr>
          <a:xfrm>
            <a:off x="838200" y="116268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2" type="body"/>
          </p:nvPr>
        </p:nvSpPr>
        <p:spPr>
          <a:xfrm>
            <a:off x="6172200" y="116268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53" name="Shape 53"/>
        <p:cNvGrpSpPr/>
        <p:nvPr/>
      </p:nvGrpSpPr>
      <p:grpSpPr>
        <a:xfrm>
          <a:off x="0" y="0"/>
          <a:ext cx="0" cy="0"/>
          <a:chOff x="0" y="0"/>
          <a:chExt cx="0" cy="0"/>
        </a:xfrm>
      </p:grpSpPr>
      <p:sp>
        <p:nvSpPr>
          <p:cNvPr id="54" name="Google Shape;54;p9"/>
          <p:cNvSpPr txBox="1"/>
          <p:nvPr>
            <p:ph type="title"/>
          </p:nvPr>
        </p:nvSpPr>
        <p:spPr>
          <a:xfrm>
            <a:off x="839788" y="1"/>
            <a:ext cx="10515600" cy="8239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 type="body"/>
          </p:nvPr>
        </p:nvSpPr>
        <p:spPr>
          <a:xfrm>
            <a:off x="839788" y="113252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9"/>
          <p:cNvSpPr txBox="1"/>
          <p:nvPr>
            <p:ph idx="2" type="body"/>
          </p:nvPr>
        </p:nvSpPr>
        <p:spPr>
          <a:xfrm>
            <a:off x="839788" y="195643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3" type="body"/>
          </p:nvPr>
        </p:nvSpPr>
        <p:spPr>
          <a:xfrm>
            <a:off x="6172200" y="113252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9"/>
          <p:cNvSpPr txBox="1"/>
          <p:nvPr>
            <p:ph idx="4" type="body"/>
          </p:nvPr>
        </p:nvSpPr>
        <p:spPr>
          <a:xfrm>
            <a:off x="6172200" y="195643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60" name="Shape 60"/>
        <p:cNvGrpSpPr/>
        <p:nvPr/>
      </p:nvGrpSpPr>
      <p:grpSpPr>
        <a:xfrm>
          <a:off x="0" y="0"/>
          <a:ext cx="0" cy="0"/>
          <a:chOff x="0" y="0"/>
          <a:chExt cx="0" cy="0"/>
        </a:xfrm>
      </p:grpSpPr>
      <p:sp>
        <p:nvSpPr>
          <p:cNvPr id="61" name="Google Shape;61;p10"/>
          <p:cNvSpPr txBox="1"/>
          <p:nvPr>
            <p:ph type="title"/>
          </p:nvPr>
        </p:nvSpPr>
        <p:spPr>
          <a:xfrm>
            <a:off x="838200" y="1"/>
            <a:ext cx="10515600" cy="7728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F54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body"/>
          </p:nvPr>
        </p:nvSpPr>
        <p:spPr>
          <a:xfrm rot="5400000">
            <a:off x="3459803" y="-1717034"/>
            <a:ext cx="5272394"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3.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1"/>
            <a:ext cx="10515600" cy="77287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F5496"/>
              </a:buClr>
              <a:buSzPts val="3200"/>
              <a:buFont typeface="Arial"/>
              <a:buNone/>
              <a:defRPr b="1" i="0" sz="3200" u="none" cap="none" strike="noStrike">
                <a:solidFill>
                  <a:srgbClr val="2F549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904569"/>
            <a:ext cx="10515600" cy="527239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1126" y="6646627"/>
            <a:ext cx="12191576" cy="208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121550" lIns="121550" spcFirstLastPara="1" rIns="121550" wrap="square" tIns="12155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13" name="Google Shape;13;p1"/>
          <p:cNvCxnSpPr/>
          <p:nvPr/>
        </p:nvCxnSpPr>
        <p:spPr>
          <a:xfrm>
            <a:off x="7" y="772883"/>
            <a:ext cx="12191576" cy="0"/>
          </a:xfrm>
          <a:prstGeom prst="straightConnector1">
            <a:avLst/>
          </a:prstGeom>
          <a:noFill/>
          <a:ln cap="flat" cmpd="sng" w="19050">
            <a:solidFill>
              <a:srgbClr val="A20000"/>
            </a:solidFill>
            <a:prstDash val="solid"/>
            <a:round/>
            <a:headEnd len="sm" w="sm" type="none"/>
            <a:tailEnd len="sm" w="sm" type="none"/>
          </a:ln>
        </p:spPr>
      </p:cxnSp>
      <p:sp>
        <p:nvSpPr>
          <p:cNvPr id="14" name="Google Shape;14;p1"/>
          <p:cNvSpPr txBox="1"/>
          <p:nvPr>
            <p:ph idx="12" type="sldNum"/>
          </p:nvPr>
        </p:nvSpPr>
        <p:spPr>
          <a:xfrm>
            <a:off x="11715554" y="6646627"/>
            <a:ext cx="476445" cy="21137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txBox="1"/>
          <p:nvPr>
            <p:ph idx="10" type="dt"/>
          </p:nvPr>
        </p:nvSpPr>
        <p:spPr>
          <a:xfrm>
            <a:off x="0" y="6643451"/>
            <a:ext cx="1073562" cy="2113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6" name="Google Shape;16;p1"/>
          <p:cNvPicPr preferRelativeResize="0"/>
          <p:nvPr/>
        </p:nvPicPr>
        <p:blipFill>
          <a:blip r:embed="rId1">
            <a:alphaModFix/>
          </a:blip>
          <a:stretch>
            <a:fillRect/>
          </a:stretch>
        </p:blipFill>
        <p:spPr>
          <a:xfrm>
            <a:off x="10306375" y="79100"/>
            <a:ext cx="1665975" cy="562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5" name="Shape 65"/>
        <p:cNvGrpSpPr/>
        <p:nvPr/>
      </p:nvGrpSpPr>
      <p:grpSpPr>
        <a:xfrm>
          <a:off x="0" y="0"/>
          <a:ext cx="0" cy="0"/>
          <a:chOff x="0" y="0"/>
          <a:chExt cx="0" cy="0"/>
        </a:xfrm>
      </p:grpSpPr>
      <p:grpSp>
        <p:nvGrpSpPr>
          <p:cNvPr id="66" name="Google Shape;66;p11"/>
          <p:cNvGrpSpPr/>
          <p:nvPr/>
        </p:nvGrpSpPr>
        <p:grpSpPr>
          <a:xfrm>
            <a:off x="185725" y="6391371"/>
            <a:ext cx="1714783" cy="329266"/>
            <a:chOff x="2838" y="1974"/>
            <a:chExt cx="1995" cy="384"/>
          </a:xfrm>
        </p:grpSpPr>
        <p:sp>
          <p:nvSpPr>
            <p:cNvPr id="67" name="Google Shape;67;p11"/>
            <p:cNvSpPr/>
            <p:nvPr/>
          </p:nvSpPr>
          <p:spPr>
            <a:xfrm>
              <a:off x="3216" y="2104"/>
              <a:ext cx="174" cy="217"/>
            </a:xfrm>
            <a:custGeom>
              <a:rect b="b" l="l" r="r" t="t"/>
              <a:pathLst>
                <a:path extrusionOk="0" h="1126" w="906">
                  <a:moveTo>
                    <a:pt x="460" y="1126"/>
                  </a:moveTo>
                  <a:cubicBezTo>
                    <a:pt x="268" y="1126"/>
                    <a:pt x="105" y="1075"/>
                    <a:pt x="0" y="931"/>
                  </a:cubicBezTo>
                  <a:lnTo>
                    <a:pt x="172" y="776"/>
                  </a:lnTo>
                  <a:cubicBezTo>
                    <a:pt x="226" y="855"/>
                    <a:pt x="333" y="915"/>
                    <a:pt x="449" y="915"/>
                  </a:cubicBezTo>
                  <a:cubicBezTo>
                    <a:pt x="531" y="915"/>
                    <a:pt x="621" y="886"/>
                    <a:pt x="621" y="810"/>
                  </a:cubicBezTo>
                  <a:cubicBezTo>
                    <a:pt x="621" y="751"/>
                    <a:pt x="576" y="731"/>
                    <a:pt x="522" y="709"/>
                  </a:cubicBezTo>
                  <a:cubicBezTo>
                    <a:pt x="494" y="697"/>
                    <a:pt x="370" y="663"/>
                    <a:pt x="333" y="655"/>
                  </a:cubicBezTo>
                  <a:cubicBezTo>
                    <a:pt x="184" y="615"/>
                    <a:pt x="54" y="536"/>
                    <a:pt x="54" y="350"/>
                  </a:cubicBezTo>
                  <a:cubicBezTo>
                    <a:pt x="54" y="147"/>
                    <a:pt x="223" y="0"/>
                    <a:pt x="466" y="0"/>
                  </a:cubicBezTo>
                  <a:cubicBezTo>
                    <a:pt x="658" y="0"/>
                    <a:pt x="788" y="54"/>
                    <a:pt x="875" y="169"/>
                  </a:cubicBezTo>
                  <a:lnTo>
                    <a:pt x="697" y="316"/>
                  </a:lnTo>
                  <a:cubicBezTo>
                    <a:pt x="646" y="248"/>
                    <a:pt x="556" y="212"/>
                    <a:pt x="472" y="212"/>
                  </a:cubicBezTo>
                  <a:cubicBezTo>
                    <a:pt x="392" y="212"/>
                    <a:pt x="325" y="243"/>
                    <a:pt x="325" y="316"/>
                  </a:cubicBezTo>
                  <a:cubicBezTo>
                    <a:pt x="325" y="384"/>
                    <a:pt x="390" y="398"/>
                    <a:pt x="472" y="418"/>
                  </a:cubicBezTo>
                  <a:cubicBezTo>
                    <a:pt x="497" y="426"/>
                    <a:pt x="604" y="452"/>
                    <a:pt x="632" y="460"/>
                  </a:cubicBezTo>
                  <a:cubicBezTo>
                    <a:pt x="793" y="505"/>
                    <a:pt x="906" y="590"/>
                    <a:pt x="906" y="765"/>
                  </a:cubicBezTo>
                  <a:cubicBezTo>
                    <a:pt x="898" y="1008"/>
                    <a:pt x="686" y="1126"/>
                    <a:pt x="460" y="11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11"/>
            <p:cNvSpPr/>
            <p:nvPr/>
          </p:nvSpPr>
          <p:spPr>
            <a:xfrm>
              <a:off x="3400" y="2107"/>
              <a:ext cx="75" cy="213"/>
            </a:xfrm>
            <a:custGeom>
              <a:rect b="b" l="l" r="r" t="t"/>
              <a:pathLst>
                <a:path extrusionOk="0" h="1104" w="390">
                  <a:moveTo>
                    <a:pt x="226" y="1104"/>
                  </a:moveTo>
                  <a:cubicBezTo>
                    <a:pt x="57" y="1104"/>
                    <a:pt x="0" y="993"/>
                    <a:pt x="0" y="883"/>
                  </a:cubicBezTo>
                  <a:lnTo>
                    <a:pt x="0" y="0"/>
                  </a:lnTo>
                  <a:lnTo>
                    <a:pt x="251" y="0"/>
                  </a:lnTo>
                  <a:lnTo>
                    <a:pt x="251" y="821"/>
                  </a:lnTo>
                  <a:cubicBezTo>
                    <a:pt x="251" y="855"/>
                    <a:pt x="263" y="883"/>
                    <a:pt x="316" y="883"/>
                  </a:cubicBezTo>
                  <a:cubicBezTo>
                    <a:pt x="339" y="883"/>
                    <a:pt x="362" y="881"/>
                    <a:pt x="390" y="878"/>
                  </a:cubicBezTo>
                  <a:lnTo>
                    <a:pt x="390" y="1078"/>
                  </a:lnTo>
                  <a:cubicBezTo>
                    <a:pt x="342" y="1092"/>
                    <a:pt x="280" y="1104"/>
                    <a:pt x="226" y="110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11"/>
            <p:cNvSpPr/>
            <p:nvPr/>
          </p:nvSpPr>
          <p:spPr>
            <a:xfrm>
              <a:off x="3483" y="2106"/>
              <a:ext cx="48" cy="211"/>
            </a:xfrm>
            <a:custGeom>
              <a:rect b="b" l="l" r="r" t="t"/>
              <a:pathLst>
                <a:path extrusionOk="0" h="1095" w="251">
                  <a:moveTo>
                    <a:pt x="0" y="187"/>
                  </a:moveTo>
                  <a:lnTo>
                    <a:pt x="0" y="0"/>
                  </a:lnTo>
                  <a:lnTo>
                    <a:pt x="251" y="0"/>
                  </a:lnTo>
                  <a:lnTo>
                    <a:pt x="251" y="187"/>
                  </a:lnTo>
                  <a:lnTo>
                    <a:pt x="0" y="187"/>
                  </a:lnTo>
                  <a:close/>
                  <a:moveTo>
                    <a:pt x="0" y="1095"/>
                  </a:moveTo>
                  <a:lnTo>
                    <a:pt x="0" y="294"/>
                  </a:lnTo>
                  <a:lnTo>
                    <a:pt x="251" y="294"/>
                  </a:lnTo>
                  <a:lnTo>
                    <a:pt x="251" y="1095"/>
                  </a:lnTo>
                  <a:lnTo>
                    <a:pt x="0" y="10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1"/>
            <p:cNvSpPr/>
            <p:nvPr/>
          </p:nvSpPr>
          <p:spPr>
            <a:xfrm>
              <a:off x="3544" y="2108"/>
              <a:ext cx="148" cy="212"/>
            </a:xfrm>
            <a:custGeom>
              <a:rect b="b" l="l" r="r" t="t"/>
              <a:pathLst>
                <a:path extrusionOk="0" h="1103" w="771">
                  <a:moveTo>
                    <a:pt x="525" y="1083"/>
                  </a:moveTo>
                  <a:lnTo>
                    <a:pt x="525" y="990"/>
                  </a:lnTo>
                  <a:lnTo>
                    <a:pt x="520" y="990"/>
                  </a:lnTo>
                  <a:cubicBezTo>
                    <a:pt x="469" y="1061"/>
                    <a:pt x="373" y="1103"/>
                    <a:pt x="297" y="1103"/>
                  </a:cubicBezTo>
                  <a:cubicBezTo>
                    <a:pt x="116" y="1103"/>
                    <a:pt x="0" y="993"/>
                    <a:pt x="0" y="807"/>
                  </a:cubicBezTo>
                  <a:lnTo>
                    <a:pt x="0" y="564"/>
                  </a:lnTo>
                  <a:cubicBezTo>
                    <a:pt x="0" y="381"/>
                    <a:pt x="139" y="268"/>
                    <a:pt x="314" y="268"/>
                  </a:cubicBezTo>
                  <a:cubicBezTo>
                    <a:pt x="393" y="268"/>
                    <a:pt x="472" y="302"/>
                    <a:pt x="514" y="358"/>
                  </a:cubicBezTo>
                  <a:lnTo>
                    <a:pt x="520" y="358"/>
                  </a:lnTo>
                  <a:lnTo>
                    <a:pt x="520" y="0"/>
                  </a:lnTo>
                  <a:lnTo>
                    <a:pt x="771" y="0"/>
                  </a:lnTo>
                  <a:lnTo>
                    <a:pt x="771" y="1083"/>
                  </a:lnTo>
                  <a:lnTo>
                    <a:pt x="525" y="1083"/>
                  </a:lnTo>
                  <a:close/>
                  <a:moveTo>
                    <a:pt x="520" y="578"/>
                  </a:moveTo>
                  <a:cubicBezTo>
                    <a:pt x="520" y="488"/>
                    <a:pt x="449" y="448"/>
                    <a:pt x="381" y="448"/>
                  </a:cubicBezTo>
                  <a:cubicBezTo>
                    <a:pt x="319" y="448"/>
                    <a:pt x="252" y="488"/>
                    <a:pt x="252" y="587"/>
                  </a:cubicBezTo>
                  <a:lnTo>
                    <a:pt x="252" y="773"/>
                  </a:lnTo>
                  <a:cubicBezTo>
                    <a:pt x="252" y="858"/>
                    <a:pt x="311" y="903"/>
                    <a:pt x="381" y="903"/>
                  </a:cubicBezTo>
                  <a:cubicBezTo>
                    <a:pt x="446" y="903"/>
                    <a:pt x="517" y="866"/>
                    <a:pt x="517" y="765"/>
                  </a:cubicBezTo>
                  <a:lnTo>
                    <a:pt x="517" y="578"/>
                  </a:lnTo>
                  <a:lnTo>
                    <a:pt x="520" y="57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11"/>
            <p:cNvSpPr/>
            <p:nvPr/>
          </p:nvSpPr>
          <p:spPr>
            <a:xfrm>
              <a:off x="3705" y="2159"/>
              <a:ext cx="145" cy="161"/>
            </a:xfrm>
            <a:custGeom>
              <a:rect b="b" l="l" r="r" t="t"/>
              <a:pathLst>
                <a:path extrusionOk="0" h="838" w="753">
                  <a:moveTo>
                    <a:pt x="257" y="503"/>
                  </a:moveTo>
                  <a:lnTo>
                    <a:pt x="257" y="519"/>
                  </a:lnTo>
                  <a:cubicBezTo>
                    <a:pt x="257" y="601"/>
                    <a:pt x="358" y="644"/>
                    <a:pt x="440" y="644"/>
                  </a:cubicBezTo>
                  <a:cubicBezTo>
                    <a:pt x="514" y="644"/>
                    <a:pt x="601" y="604"/>
                    <a:pt x="638" y="590"/>
                  </a:cubicBezTo>
                  <a:lnTo>
                    <a:pt x="711" y="768"/>
                  </a:lnTo>
                  <a:cubicBezTo>
                    <a:pt x="632" y="810"/>
                    <a:pt x="547" y="838"/>
                    <a:pt x="398" y="838"/>
                  </a:cubicBezTo>
                  <a:cubicBezTo>
                    <a:pt x="206" y="838"/>
                    <a:pt x="0" y="740"/>
                    <a:pt x="0" y="511"/>
                  </a:cubicBezTo>
                  <a:lnTo>
                    <a:pt x="0" y="350"/>
                  </a:lnTo>
                  <a:cubicBezTo>
                    <a:pt x="0" y="113"/>
                    <a:pt x="192" y="0"/>
                    <a:pt x="384" y="0"/>
                  </a:cubicBezTo>
                  <a:cubicBezTo>
                    <a:pt x="570" y="0"/>
                    <a:pt x="753" y="102"/>
                    <a:pt x="753" y="299"/>
                  </a:cubicBezTo>
                  <a:lnTo>
                    <a:pt x="753" y="500"/>
                  </a:lnTo>
                  <a:lnTo>
                    <a:pt x="257" y="500"/>
                  </a:lnTo>
                  <a:lnTo>
                    <a:pt x="257" y="503"/>
                  </a:lnTo>
                  <a:close/>
                  <a:moveTo>
                    <a:pt x="511" y="313"/>
                  </a:moveTo>
                  <a:cubicBezTo>
                    <a:pt x="511" y="229"/>
                    <a:pt x="451" y="195"/>
                    <a:pt x="387" y="195"/>
                  </a:cubicBezTo>
                  <a:cubicBezTo>
                    <a:pt x="316" y="195"/>
                    <a:pt x="257" y="234"/>
                    <a:pt x="257" y="325"/>
                  </a:cubicBezTo>
                  <a:lnTo>
                    <a:pt x="257" y="353"/>
                  </a:lnTo>
                  <a:lnTo>
                    <a:pt x="511" y="353"/>
                  </a:lnTo>
                  <a:lnTo>
                    <a:pt x="511" y="3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11"/>
            <p:cNvSpPr/>
            <p:nvPr/>
          </p:nvSpPr>
          <p:spPr>
            <a:xfrm>
              <a:off x="3861" y="2107"/>
              <a:ext cx="212" cy="210"/>
            </a:xfrm>
            <a:custGeom>
              <a:rect b="b" l="l" r="r" t="t"/>
              <a:pathLst>
                <a:path extrusionOk="0" h="210" w="212">
                  <a:moveTo>
                    <a:pt x="164" y="210"/>
                  </a:moveTo>
                  <a:lnTo>
                    <a:pt x="164" y="77"/>
                  </a:lnTo>
                  <a:lnTo>
                    <a:pt x="163" y="77"/>
                  </a:lnTo>
                  <a:lnTo>
                    <a:pt x="124" y="182"/>
                  </a:lnTo>
                  <a:lnTo>
                    <a:pt x="88" y="182"/>
                  </a:lnTo>
                  <a:lnTo>
                    <a:pt x="50" y="77"/>
                  </a:lnTo>
                  <a:lnTo>
                    <a:pt x="49" y="77"/>
                  </a:lnTo>
                  <a:lnTo>
                    <a:pt x="49" y="210"/>
                  </a:lnTo>
                  <a:lnTo>
                    <a:pt x="0" y="210"/>
                  </a:lnTo>
                  <a:lnTo>
                    <a:pt x="0" y="0"/>
                  </a:lnTo>
                  <a:lnTo>
                    <a:pt x="66" y="0"/>
                  </a:lnTo>
                  <a:lnTo>
                    <a:pt x="107" y="109"/>
                  </a:lnTo>
                  <a:lnTo>
                    <a:pt x="147" y="0"/>
                  </a:lnTo>
                  <a:lnTo>
                    <a:pt x="212" y="0"/>
                  </a:lnTo>
                  <a:lnTo>
                    <a:pt x="212" y="210"/>
                  </a:lnTo>
                  <a:lnTo>
                    <a:pt x="164" y="2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11"/>
            <p:cNvSpPr/>
            <p:nvPr/>
          </p:nvSpPr>
          <p:spPr>
            <a:xfrm>
              <a:off x="4086" y="2159"/>
              <a:ext cx="150" cy="161"/>
            </a:xfrm>
            <a:custGeom>
              <a:rect b="b" l="l" r="r" t="t"/>
              <a:pathLst>
                <a:path extrusionOk="0" h="838" w="768">
                  <a:moveTo>
                    <a:pt x="387" y="838"/>
                  </a:moveTo>
                  <a:cubicBezTo>
                    <a:pt x="195" y="838"/>
                    <a:pt x="0" y="751"/>
                    <a:pt x="0" y="516"/>
                  </a:cubicBezTo>
                  <a:lnTo>
                    <a:pt x="0" y="344"/>
                  </a:lnTo>
                  <a:cubicBezTo>
                    <a:pt x="0" y="113"/>
                    <a:pt x="192" y="0"/>
                    <a:pt x="381" y="0"/>
                  </a:cubicBezTo>
                  <a:cubicBezTo>
                    <a:pt x="573" y="0"/>
                    <a:pt x="768" y="104"/>
                    <a:pt x="768" y="336"/>
                  </a:cubicBezTo>
                  <a:lnTo>
                    <a:pt x="768" y="502"/>
                  </a:lnTo>
                  <a:cubicBezTo>
                    <a:pt x="768" y="737"/>
                    <a:pt x="568" y="838"/>
                    <a:pt x="387" y="838"/>
                  </a:cubicBezTo>
                  <a:close/>
                  <a:moveTo>
                    <a:pt x="514" y="319"/>
                  </a:moveTo>
                  <a:cubicBezTo>
                    <a:pt x="514" y="243"/>
                    <a:pt x="460" y="192"/>
                    <a:pt x="384" y="192"/>
                  </a:cubicBezTo>
                  <a:cubicBezTo>
                    <a:pt x="314" y="192"/>
                    <a:pt x="257" y="237"/>
                    <a:pt x="257" y="325"/>
                  </a:cubicBezTo>
                  <a:lnTo>
                    <a:pt x="257" y="522"/>
                  </a:lnTo>
                  <a:cubicBezTo>
                    <a:pt x="257" y="601"/>
                    <a:pt x="308" y="646"/>
                    <a:pt x="387" y="646"/>
                  </a:cubicBezTo>
                  <a:cubicBezTo>
                    <a:pt x="458" y="646"/>
                    <a:pt x="514" y="604"/>
                    <a:pt x="514" y="519"/>
                  </a:cubicBezTo>
                  <a:lnTo>
                    <a:pt x="514" y="3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11"/>
            <p:cNvSpPr/>
            <p:nvPr/>
          </p:nvSpPr>
          <p:spPr>
            <a:xfrm>
              <a:off x="4247" y="2108"/>
              <a:ext cx="148" cy="212"/>
            </a:xfrm>
            <a:custGeom>
              <a:rect b="b" l="l" r="r" t="t"/>
              <a:pathLst>
                <a:path extrusionOk="0" h="1103" w="771">
                  <a:moveTo>
                    <a:pt x="525" y="1083"/>
                  </a:moveTo>
                  <a:lnTo>
                    <a:pt x="525" y="990"/>
                  </a:lnTo>
                  <a:lnTo>
                    <a:pt x="519" y="990"/>
                  </a:lnTo>
                  <a:cubicBezTo>
                    <a:pt x="469" y="1061"/>
                    <a:pt x="373" y="1103"/>
                    <a:pt x="297" y="1103"/>
                  </a:cubicBezTo>
                  <a:cubicBezTo>
                    <a:pt x="116" y="1103"/>
                    <a:pt x="0" y="993"/>
                    <a:pt x="0" y="807"/>
                  </a:cubicBezTo>
                  <a:lnTo>
                    <a:pt x="0" y="564"/>
                  </a:lnTo>
                  <a:cubicBezTo>
                    <a:pt x="0" y="381"/>
                    <a:pt x="138" y="268"/>
                    <a:pt x="313" y="268"/>
                  </a:cubicBezTo>
                  <a:cubicBezTo>
                    <a:pt x="392" y="268"/>
                    <a:pt x="472" y="302"/>
                    <a:pt x="514" y="358"/>
                  </a:cubicBezTo>
                  <a:lnTo>
                    <a:pt x="519" y="358"/>
                  </a:lnTo>
                  <a:lnTo>
                    <a:pt x="519" y="0"/>
                  </a:lnTo>
                  <a:lnTo>
                    <a:pt x="771" y="0"/>
                  </a:lnTo>
                  <a:lnTo>
                    <a:pt x="771" y="1083"/>
                  </a:lnTo>
                  <a:lnTo>
                    <a:pt x="525" y="1083"/>
                  </a:lnTo>
                  <a:close/>
                  <a:moveTo>
                    <a:pt x="519" y="578"/>
                  </a:moveTo>
                  <a:cubicBezTo>
                    <a:pt x="519" y="488"/>
                    <a:pt x="449" y="448"/>
                    <a:pt x="381" y="448"/>
                  </a:cubicBezTo>
                  <a:cubicBezTo>
                    <a:pt x="319" y="448"/>
                    <a:pt x="251" y="488"/>
                    <a:pt x="251" y="587"/>
                  </a:cubicBezTo>
                  <a:lnTo>
                    <a:pt x="251" y="773"/>
                  </a:lnTo>
                  <a:cubicBezTo>
                    <a:pt x="251" y="858"/>
                    <a:pt x="311" y="903"/>
                    <a:pt x="381" y="903"/>
                  </a:cubicBezTo>
                  <a:cubicBezTo>
                    <a:pt x="446" y="903"/>
                    <a:pt x="517" y="866"/>
                    <a:pt x="517" y="765"/>
                  </a:cubicBezTo>
                  <a:lnTo>
                    <a:pt x="517" y="578"/>
                  </a:lnTo>
                  <a:lnTo>
                    <a:pt x="519" y="57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11"/>
            <p:cNvSpPr/>
            <p:nvPr/>
          </p:nvSpPr>
          <p:spPr>
            <a:xfrm>
              <a:off x="4405" y="2159"/>
              <a:ext cx="145" cy="161"/>
            </a:xfrm>
            <a:custGeom>
              <a:rect b="b" l="l" r="r" t="t"/>
              <a:pathLst>
                <a:path extrusionOk="0" h="838" w="753">
                  <a:moveTo>
                    <a:pt x="256" y="503"/>
                  </a:moveTo>
                  <a:lnTo>
                    <a:pt x="256" y="519"/>
                  </a:lnTo>
                  <a:cubicBezTo>
                    <a:pt x="256" y="601"/>
                    <a:pt x="358" y="644"/>
                    <a:pt x="440" y="644"/>
                  </a:cubicBezTo>
                  <a:cubicBezTo>
                    <a:pt x="513" y="644"/>
                    <a:pt x="601" y="604"/>
                    <a:pt x="637" y="590"/>
                  </a:cubicBezTo>
                  <a:lnTo>
                    <a:pt x="711" y="768"/>
                  </a:lnTo>
                  <a:cubicBezTo>
                    <a:pt x="632" y="810"/>
                    <a:pt x="547" y="838"/>
                    <a:pt x="398" y="838"/>
                  </a:cubicBezTo>
                  <a:cubicBezTo>
                    <a:pt x="206" y="838"/>
                    <a:pt x="0" y="740"/>
                    <a:pt x="0" y="511"/>
                  </a:cubicBezTo>
                  <a:lnTo>
                    <a:pt x="0" y="350"/>
                  </a:lnTo>
                  <a:cubicBezTo>
                    <a:pt x="0" y="113"/>
                    <a:pt x="192" y="0"/>
                    <a:pt x="383" y="0"/>
                  </a:cubicBezTo>
                  <a:cubicBezTo>
                    <a:pt x="570" y="0"/>
                    <a:pt x="753" y="102"/>
                    <a:pt x="753" y="299"/>
                  </a:cubicBezTo>
                  <a:lnTo>
                    <a:pt x="753" y="500"/>
                  </a:lnTo>
                  <a:lnTo>
                    <a:pt x="256" y="500"/>
                  </a:lnTo>
                  <a:lnTo>
                    <a:pt x="256" y="503"/>
                  </a:lnTo>
                  <a:close/>
                  <a:moveTo>
                    <a:pt x="510" y="313"/>
                  </a:moveTo>
                  <a:cubicBezTo>
                    <a:pt x="510" y="229"/>
                    <a:pt x="451" y="195"/>
                    <a:pt x="386" y="195"/>
                  </a:cubicBezTo>
                  <a:cubicBezTo>
                    <a:pt x="316" y="195"/>
                    <a:pt x="256" y="234"/>
                    <a:pt x="256" y="325"/>
                  </a:cubicBezTo>
                  <a:lnTo>
                    <a:pt x="256" y="353"/>
                  </a:lnTo>
                  <a:lnTo>
                    <a:pt x="510" y="353"/>
                  </a:lnTo>
                  <a:lnTo>
                    <a:pt x="510" y="3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11"/>
            <p:cNvSpPr/>
            <p:nvPr/>
          </p:nvSpPr>
          <p:spPr>
            <a:xfrm>
              <a:off x="4559" y="2107"/>
              <a:ext cx="75" cy="213"/>
            </a:xfrm>
            <a:custGeom>
              <a:rect b="b" l="l" r="r" t="t"/>
              <a:pathLst>
                <a:path extrusionOk="0" h="1104" w="390">
                  <a:moveTo>
                    <a:pt x="229" y="1104"/>
                  </a:moveTo>
                  <a:cubicBezTo>
                    <a:pt x="60" y="1104"/>
                    <a:pt x="0" y="993"/>
                    <a:pt x="0" y="883"/>
                  </a:cubicBezTo>
                  <a:lnTo>
                    <a:pt x="0" y="0"/>
                  </a:lnTo>
                  <a:lnTo>
                    <a:pt x="252" y="0"/>
                  </a:lnTo>
                  <a:lnTo>
                    <a:pt x="252" y="821"/>
                  </a:lnTo>
                  <a:cubicBezTo>
                    <a:pt x="252" y="855"/>
                    <a:pt x="263" y="883"/>
                    <a:pt x="316" y="883"/>
                  </a:cubicBezTo>
                  <a:cubicBezTo>
                    <a:pt x="339" y="883"/>
                    <a:pt x="362" y="881"/>
                    <a:pt x="390" y="878"/>
                  </a:cubicBezTo>
                  <a:lnTo>
                    <a:pt x="390" y="1078"/>
                  </a:lnTo>
                  <a:cubicBezTo>
                    <a:pt x="345" y="1092"/>
                    <a:pt x="283" y="1104"/>
                    <a:pt x="229" y="110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11"/>
            <p:cNvSpPr/>
            <p:nvPr/>
          </p:nvSpPr>
          <p:spPr>
            <a:xfrm>
              <a:off x="4641" y="230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11"/>
            <p:cNvSpPr/>
            <p:nvPr/>
          </p:nvSpPr>
          <p:spPr>
            <a:xfrm>
              <a:off x="4658" y="2262"/>
              <a:ext cx="43" cy="56"/>
            </a:xfrm>
            <a:custGeom>
              <a:rect b="b" l="l" r="r" t="t"/>
              <a:pathLst>
                <a:path extrusionOk="0" h="291" w="223">
                  <a:moveTo>
                    <a:pt x="116" y="291"/>
                  </a:moveTo>
                  <a:cubicBezTo>
                    <a:pt x="45" y="291"/>
                    <a:pt x="0" y="252"/>
                    <a:pt x="0" y="178"/>
                  </a:cubicBezTo>
                  <a:lnTo>
                    <a:pt x="0" y="116"/>
                  </a:lnTo>
                  <a:cubicBezTo>
                    <a:pt x="0" y="46"/>
                    <a:pt x="45" y="0"/>
                    <a:pt x="113" y="0"/>
                  </a:cubicBezTo>
                  <a:cubicBezTo>
                    <a:pt x="181" y="0"/>
                    <a:pt x="220" y="40"/>
                    <a:pt x="220" y="91"/>
                  </a:cubicBezTo>
                  <a:lnTo>
                    <a:pt x="220" y="99"/>
                  </a:lnTo>
                  <a:lnTo>
                    <a:pt x="181" y="99"/>
                  </a:lnTo>
                  <a:lnTo>
                    <a:pt x="181" y="91"/>
                  </a:lnTo>
                  <a:cubicBezTo>
                    <a:pt x="181" y="68"/>
                    <a:pt x="164" y="34"/>
                    <a:pt x="116" y="34"/>
                  </a:cubicBezTo>
                  <a:cubicBezTo>
                    <a:pt x="68" y="34"/>
                    <a:pt x="45" y="65"/>
                    <a:pt x="45" y="113"/>
                  </a:cubicBezTo>
                  <a:lnTo>
                    <a:pt x="45" y="178"/>
                  </a:lnTo>
                  <a:cubicBezTo>
                    <a:pt x="45" y="223"/>
                    <a:pt x="65" y="254"/>
                    <a:pt x="116" y="254"/>
                  </a:cubicBezTo>
                  <a:cubicBezTo>
                    <a:pt x="164" y="254"/>
                    <a:pt x="181" y="223"/>
                    <a:pt x="181" y="201"/>
                  </a:cubicBezTo>
                  <a:lnTo>
                    <a:pt x="181" y="192"/>
                  </a:lnTo>
                  <a:lnTo>
                    <a:pt x="220" y="192"/>
                  </a:lnTo>
                  <a:lnTo>
                    <a:pt x="220" y="201"/>
                  </a:lnTo>
                  <a:cubicBezTo>
                    <a:pt x="223" y="254"/>
                    <a:pt x="186" y="291"/>
                    <a:pt x="116" y="29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11"/>
            <p:cNvSpPr/>
            <p:nvPr/>
          </p:nvSpPr>
          <p:spPr>
            <a:xfrm>
              <a:off x="4706" y="2262"/>
              <a:ext cx="44" cy="56"/>
            </a:xfrm>
            <a:custGeom>
              <a:rect b="b" l="l" r="r" t="t"/>
              <a:pathLst>
                <a:path extrusionOk="0" h="291" w="226">
                  <a:moveTo>
                    <a:pt x="113" y="291"/>
                  </a:moveTo>
                  <a:cubicBezTo>
                    <a:pt x="43" y="291"/>
                    <a:pt x="0" y="252"/>
                    <a:pt x="0" y="181"/>
                  </a:cubicBezTo>
                  <a:lnTo>
                    <a:pt x="0" y="116"/>
                  </a:lnTo>
                  <a:cubicBezTo>
                    <a:pt x="0" y="43"/>
                    <a:pt x="45" y="0"/>
                    <a:pt x="113" y="0"/>
                  </a:cubicBezTo>
                  <a:cubicBezTo>
                    <a:pt x="184" y="0"/>
                    <a:pt x="226" y="43"/>
                    <a:pt x="226" y="113"/>
                  </a:cubicBezTo>
                  <a:lnTo>
                    <a:pt x="226" y="178"/>
                  </a:lnTo>
                  <a:cubicBezTo>
                    <a:pt x="226" y="252"/>
                    <a:pt x="178" y="291"/>
                    <a:pt x="113" y="291"/>
                  </a:cubicBezTo>
                  <a:close/>
                  <a:moveTo>
                    <a:pt x="181" y="113"/>
                  </a:moveTo>
                  <a:cubicBezTo>
                    <a:pt x="181" y="71"/>
                    <a:pt x="164" y="37"/>
                    <a:pt x="113" y="37"/>
                  </a:cubicBezTo>
                  <a:cubicBezTo>
                    <a:pt x="65" y="37"/>
                    <a:pt x="45" y="68"/>
                    <a:pt x="45" y="116"/>
                  </a:cubicBezTo>
                  <a:lnTo>
                    <a:pt x="45" y="181"/>
                  </a:lnTo>
                  <a:cubicBezTo>
                    <a:pt x="45" y="223"/>
                    <a:pt x="62" y="257"/>
                    <a:pt x="113" y="257"/>
                  </a:cubicBezTo>
                  <a:cubicBezTo>
                    <a:pt x="161" y="257"/>
                    <a:pt x="181" y="226"/>
                    <a:pt x="181" y="178"/>
                  </a:cubicBezTo>
                  <a:lnTo>
                    <a:pt x="181" y="1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11"/>
            <p:cNvSpPr/>
            <p:nvPr/>
          </p:nvSpPr>
          <p:spPr>
            <a:xfrm>
              <a:off x="4758" y="2262"/>
              <a:ext cx="75" cy="55"/>
            </a:xfrm>
            <a:custGeom>
              <a:rect b="b" l="l" r="r" t="t"/>
              <a:pathLst>
                <a:path extrusionOk="0" h="287" w="384">
                  <a:moveTo>
                    <a:pt x="339" y="287"/>
                  </a:moveTo>
                  <a:lnTo>
                    <a:pt x="339" y="107"/>
                  </a:lnTo>
                  <a:cubicBezTo>
                    <a:pt x="339" y="62"/>
                    <a:pt x="319" y="39"/>
                    <a:pt x="285" y="39"/>
                  </a:cubicBezTo>
                  <a:cubicBezTo>
                    <a:pt x="246" y="39"/>
                    <a:pt x="212" y="76"/>
                    <a:pt x="212" y="124"/>
                  </a:cubicBezTo>
                  <a:lnTo>
                    <a:pt x="212" y="287"/>
                  </a:lnTo>
                  <a:lnTo>
                    <a:pt x="170" y="287"/>
                  </a:lnTo>
                  <a:lnTo>
                    <a:pt x="170" y="107"/>
                  </a:lnTo>
                  <a:cubicBezTo>
                    <a:pt x="170" y="62"/>
                    <a:pt x="150" y="39"/>
                    <a:pt x="116" y="39"/>
                  </a:cubicBezTo>
                  <a:cubicBezTo>
                    <a:pt x="79" y="39"/>
                    <a:pt x="43" y="73"/>
                    <a:pt x="43" y="121"/>
                  </a:cubicBezTo>
                  <a:lnTo>
                    <a:pt x="43" y="285"/>
                  </a:lnTo>
                  <a:lnTo>
                    <a:pt x="0" y="285"/>
                  </a:lnTo>
                  <a:lnTo>
                    <a:pt x="0" y="5"/>
                  </a:lnTo>
                  <a:lnTo>
                    <a:pt x="40" y="5"/>
                  </a:lnTo>
                  <a:lnTo>
                    <a:pt x="40" y="50"/>
                  </a:lnTo>
                  <a:lnTo>
                    <a:pt x="43" y="50"/>
                  </a:lnTo>
                  <a:cubicBezTo>
                    <a:pt x="62" y="19"/>
                    <a:pt x="88" y="0"/>
                    <a:pt x="130" y="0"/>
                  </a:cubicBezTo>
                  <a:cubicBezTo>
                    <a:pt x="172" y="0"/>
                    <a:pt x="195" y="22"/>
                    <a:pt x="206" y="50"/>
                  </a:cubicBezTo>
                  <a:lnTo>
                    <a:pt x="209" y="50"/>
                  </a:lnTo>
                  <a:cubicBezTo>
                    <a:pt x="229" y="19"/>
                    <a:pt x="257" y="0"/>
                    <a:pt x="299" y="0"/>
                  </a:cubicBezTo>
                  <a:cubicBezTo>
                    <a:pt x="356" y="0"/>
                    <a:pt x="384" y="42"/>
                    <a:pt x="384" y="87"/>
                  </a:cubicBezTo>
                  <a:lnTo>
                    <a:pt x="384" y="285"/>
                  </a:lnTo>
                  <a:lnTo>
                    <a:pt x="339" y="285"/>
                  </a:lnTo>
                  <a:lnTo>
                    <a:pt x="339" y="28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11"/>
            <p:cNvSpPr/>
            <p:nvPr/>
          </p:nvSpPr>
          <p:spPr>
            <a:xfrm>
              <a:off x="2838" y="2037"/>
              <a:ext cx="303" cy="321"/>
            </a:xfrm>
            <a:custGeom>
              <a:rect b="b" l="l" r="r" t="t"/>
              <a:pathLst>
                <a:path extrusionOk="0" h="1665" w="1572">
                  <a:moveTo>
                    <a:pt x="550" y="1245"/>
                  </a:moveTo>
                  <a:cubicBezTo>
                    <a:pt x="479" y="1236"/>
                    <a:pt x="383" y="1140"/>
                    <a:pt x="352" y="1036"/>
                  </a:cubicBezTo>
                  <a:cubicBezTo>
                    <a:pt x="251" y="697"/>
                    <a:pt x="254" y="336"/>
                    <a:pt x="361" y="0"/>
                  </a:cubicBezTo>
                  <a:cubicBezTo>
                    <a:pt x="347" y="3"/>
                    <a:pt x="330" y="3"/>
                    <a:pt x="316" y="6"/>
                  </a:cubicBezTo>
                  <a:cubicBezTo>
                    <a:pt x="245" y="17"/>
                    <a:pt x="149" y="119"/>
                    <a:pt x="115" y="229"/>
                  </a:cubicBezTo>
                  <a:cubicBezTo>
                    <a:pt x="0" y="627"/>
                    <a:pt x="19" y="1053"/>
                    <a:pt x="166" y="1439"/>
                  </a:cubicBezTo>
                  <a:cubicBezTo>
                    <a:pt x="208" y="1547"/>
                    <a:pt x="313" y="1640"/>
                    <a:pt x="383" y="1645"/>
                  </a:cubicBezTo>
                  <a:cubicBezTo>
                    <a:pt x="759" y="1665"/>
                    <a:pt x="1103" y="1558"/>
                    <a:pt x="1433" y="1397"/>
                  </a:cubicBezTo>
                  <a:cubicBezTo>
                    <a:pt x="1495" y="1366"/>
                    <a:pt x="1557" y="1270"/>
                    <a:pt x="1566" y="1191"/>
                  </a:cubicBezTo>
                  <a:cubicBezTo>
                    <a:pt x="1569" y="1163"/>
                    <a:pt x="1572" y="1132"/>
                    <a:pt x="1572" y="1103"/>
                  </a:cubicBezTo>
                  <a:cubicBezTo>
                    <a:pt x="1244" y="1219"/>
                    <a:pt x="906" y="1290"/>
                    <a:pt x="550" y="1245"/>
                  </a:cubicBezTo>
                  <a:close/>
                </a:path>
              </a:pathLst>
            </a:custGeom>
            <a:solidFill>
              <a:srgbClr val="FFD4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11"/>
            <p:cNvSpPr/>
            <p:nvPr/>
          </p:nvSpPr>
          <p:spPr>
            <a:xfrm>
              <a:off x="2908" y="1974"/>
              <a:ext cx="283" cy="274"/>
            </a:xfrm>
            <a:custGeom>
              <a:rect b="b" l="l" r="r" t="t"/>
              <a:pathLst>
                <a:path extrusionOk="0" h="1423" w="1470">
                  <a:moveTo>
                    <a:pt x="1439" y="460"/>
                  </a:moveTo>
                  <a:cubicBezTo>
                    <a:pt x="1431" y="387"/>
                    <a:pt x="1366" y="297"/>
                    <a:pt x="1304" y="266"/>
                  </a:cubicBezTo>
                  <a:cubicBezTo>
                    <a:pt x="971" y="110"/>
                    <a:pt x="626" y="0"/>
                    <a:pt x="254" y="17"/>
                  </a:cubicBezTo>
                  <a:cubicBezTo>
                    <a:pt x="183" y="20"/>
                    <a:pt x="79" y="108"/>
                    <a:pt x="39" y="209"/>
                  </a:cubicBezTo>
                  <a:cubicBezTo>
                    <a:pt x="25" y="246"/>
                    <a:pt x="11" y="285"/>
                    <a:pt x="0" y="322"/>
                  </a:cubicBezTo>
                  <a:cubicBezTo>
                    <a:pt x="355" y="282"/>
                    <a:pt x="694" y="359"/>
                    <a:pt x="1024" y="486"/>
                  </a:cubicBezTo>
                  <a:cubicBezTo>
                    <a:pt x="1089" y="514"/>
                    <a:pt x="1160" y="601"/>
                    <a:pt x="1174" y="680"/>
                  </a:cubicBezTo>
                  <a:cubicBezTo>
                    <a:pt x="1219" y="934"/>
                    <a:pt x="1233" y="1169"/>
                    <a:pt x="1216" y="1423"/>
                  </a:cubicBezTo>
                  <a:cubicBezTo>
                    <a:pt x="1230" y="1417"/>
                    <a:pt x="1244" y="1414"/>
                    <a:pt x="1259" y="1409"/>
                  </a:cubicBezTo>
                  <a:cubicBezTo>
                    <a:pt x="1323" y="1383"/>
                    <a:pt x="1394" y="1298"/>
                    <a:pt x="1411" y="1228"/>
                  </a:cubicBezTo>
                  <a:cubicBezTo>
                    <a:pt x="1462" y="965"/>
                    <a:pt x="1470" y="728"/>
                    <a:pt x="1439" y="460"/>
                  </a:cubicBezTo>
                  <a:close/>
                </a:path>
              </a:pathLst>
            </a:custGeom>
            <a:solidFill>
              <a:srgbClr val="ED1B2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 name="Google Shape;83;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193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193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193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ctrTitle"/>
          </p:nvPr>
        </p:nvSpPr>
        <p:spPr>
          <a:xfrm>
            <a:off x="914405" y="2483381"/>
            <a:ext cx="10363200" cy="147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sz="3600">
                <a:solidFill>
                  <a:srgbClr val="FFFFFF"/>
                </a:solidFill>
              </a:rPr>
              <a:t>Child Support System Project Update</a:t>
            </a:r>
            <a:endParaRPr sz="3600">
              <a:solidFill>
                <a:srgbClr val="FFFFFF"/>
              </a:solidFill>
            </a:endParaRPr>
          </a:p>
          <a:p>
            <a:pPr indent="0" lvl="0" marL="0" marR="0" rtl="0" algn="ctr">
              <a:lnSpc>
                <a:spcPct val="100000"/>
              </a:lnSpc>
              <a:spcBef>
                <a:spcPts val="0"/>
              </a:spcBef>
              <a:spcAft>
                <a:spcPts val="0"/>
              </a:spcAft>
              <a:buClr>
                <a:schemeClr val="dk1"/>
              </a:buClr>
              <a:buSzPts val="4400"/>
              <a:buFont typeface="Calibri"/>
              <a:buNone/>
            </a:pPr>
            <a:r>
              <a:rPr lang="en-US" sz="3000">
                <a:solidFill>
                  <a:srgbClr val="FFFFFF"/>
                </a:solidFill>
              </a:rPr>
              <a:t>October 21, 2019</a:t>
            </a:r>
            <a:endParaRPr sz="3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838200" y="1"/>
            <a:ext cx="10515600" cy="75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The Child Support System Vision</a:t>
            </a:r>
            <a:endParaRPr/>
          </a:p>
        </p:txBody>
      </p:sp>
      <p:sp>
        <p:nvSpPr>
          <p:cNvPr id="158" name="Google Shape;158;p23"/>
          <p:cNvSpPr txBox="1"/>
          <p:nvPr>
            <p:ph idx="1" type="body"/>
          </p:nvPr>
        </p:nvSpPr>
        <p:spPr>
          <a:xfrm>
            <a:off x="744375" y="770550"/>
            <a:ext cx="10515600" cy="2250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i="1" sz="3600">
              <a:latin typeface="Calibri"/>
              <a:ea typeface="Calibri"/>
              <a:cs typeface="Calibri"/>
              <a:sym typeface="Calibri"/>
            </a:endParaRPr>
          </a:p>
          <a:p>
            <a:pPr indent="457200" lvl="0" marL="0" rtl="0" algn="l">
              <a:lnSpc>
                <a:spcPct val="100000"/>
              </a:lnSpc>
              <a:spcBef>
                <a:spcPts val="0"/>
              </a:spcBef>
              <a:spcAft>
                <a:spcPts val="0"/>
              </a:spcAft>
              <a:buNone/>
            </a:pPr>
            <a:r>
              <a:rPr b="1" i="1" lang="en-US" sz="3600">
                <a:latin typeface="Calibri"/>
                <a:ea typeface="Calibri"/>
                <a:cs typeface="Calibri"/>
                <a:sym typeface="Calibri"/>
              </a:rPr>
              <a:t>“A technologically-advanced, holistic approach for delivering child support services to ensure that our top priority remains the financial security of children and their families.”</a:t>
            </a:r>
            <a:endParaRPr b="1" i="1" sz="3600">
              <a:latin typeface="Calibri"/>
              <a:ea typeface="Calibri"/>
              <a:cs typeface="Calibri"/>
              <a:sym typeface="Calibri"/>
            </a:endParaRPr>
          </a:p>
          <a:p>
            <a:pPr indent="457200" lvl="0" marL="0" rtl="0" algn="l">
              <a:lnSpc>
                <a:spcPct val="120000"/>
              </a:lnSpc>
              <a:spcBef>
                <a:spcPts val="0"/>
              </a:spcBef>
              <a:spcAft>
                <a:spcPts val="0"/>
              </a:spcAft>
              <a:buNone/>
            </a:pPr>
            <a:r>
              <a:t/>
            </a:r>
            <a:endParaRPr sz="1400">
              <a:latin typeface="Calibri"/>
              <a:ea typeface="Calibri"/>
              <a:cs typeface="Calibri"/>
              <a:sym typeface="Calibri"/>
            </a:endParaRPr>
          </a:p>
          <a:p>
            <a:pPr indent="0" lvl="0" marL="0" rtl="0" algn="l">
              <a:lnSpc>
                <a:spcPct val="120000"/>
              </a:lnSpc>
              <a:spcBef>
                <a:spcPts val="300"/>
              </a:spcBef>
              <a:spcAft>
                <a:spcPts val="0"/>
              </a:spcAft>
              <a:buClr>
                <a:schemeClr val="dk1"/>
              </a:buClr>
              <a:buSzPts val="1100"/>
              <a:buFont typeface="Arial"/>
              <a:buNone/>
            </a:pPr>
            <a:r>
              <a:t/>
            </a:r>
            <a:endParaRPr sz="1400">
              <a:latin typeface="Calibri"/>
              <a:ea typeface="Calibri"/>
              <a:cs typeface="Calibri"/>
              <a:sym typeface="Calibri"/>
            </a:endParaRPr>
          </a:p>
          <a:p>
            <a:pPr indent="0" lvl="0" marL="0" rtl="0" algn="l">
              <a:lnSpc>
                <a:spcPct val="120000"/>
              </a:lnSpc>
              <a:spcBef>
                <a:spcPts val="300"/>
              </a:spcBef>
              <a:spcAft>
                <a:spcPts val="300"/>
              </a:spcAft>
              <a:buClr>
                <a:schemeClr val="dk1"/>
              </a:buClr>
              <a:buSzPts val="1100"/>
              <a:buFont typeface="Arial"/>
              <a:buNone/>
            </a:pPr>
            <a:r>
              <a:t/>
            </a:r>
            <a:endParaRPr/>
          </a:p>
        </p:txBody>
      </p:sp>
      <p:pic>
        <p:nvPicPr>
          <p:cNvPr id="159" name="Google Shape;159;p23"/>
          <p:cNvPicPr preferRelativeResize="0"/>
          <p:nvPr/>
        </p:nvPicPr>
        <p:blipFill rotWithShape="1">
          <a:blip r:embed="rId3">
            <a:alphaModFix/>
          </a:blip>
          <a:srcRect b="11810" l="5006" r="12512" t="22718"/>
          <a:stretch/>
        </p:blipFill>
        <p:spPr>
          <a:xfrm>
            <a:off x="5013024" y="3428989"/>
            <a:ext cx="4317990" cy="2570627"/>
          </a:xfrm>
          <a:prstGeom prst="rect">
            <a:avLst/>
          </a:prstGeom>
          <a:noFill/>
          <a:ln cap="flat" cmpd="sng" w="38100">
            <a:solidFill>
              <a:srgbClr val="90192F"/>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1"/>
            <a:ext cx="10515600" cy="75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Streamlined Functions &amp; Speed</a:t>
            </a:r>
            <a:endParaRPr/>
          </a:p>
        </p:txBody>
      </p:sp>
      <p:sp>
        <p:nvSpPr>
          <p:cNvPr id="166" name="Google Shape;166;p24"/>
          <p:cNvSpPr txBox="1"/>
          <p:nvPr>
            <p:ph idx="1" type="body"/>
          </p:nvPr>
        </p:nvSpPr>
        <p:spPr>
          <a:xfrm>
            <a:off x="468750" y="757200"/>
            <a:ext cx="11254500" cy="5771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sz="3600" u="sng">
              <a:latin typeface="Calibri"/>
              <a:ea typeface="Calibri"/>
              <a:cs typeface="Calibri"/>
              <a:sym typeface="Calibri"/>
            </a:endParaRPr>
          </a:p>
          <a:p>
            <a:pPr indent="0" lvl="0" marL="0" rtl="0" algn="l">
              <a:lnSpc>
                <a:spcPct val="100000"/>
              </a:lnSpc>
              <a:spcBef>
                <a:spcPts val="0"/>
              </a:spcBef>
              <a:spcAft>
                <a:spcPts val="0"/>
              </a:spcAft>
              <a:buNone/>
            </a:pPr>
            <a:r>
              <a:rPr b="1" i="1" lang="en-US" sz="3000" u="sng">
                <a:latin typeface="Calibri"/>
                <a:ea typeface="Calibri"/>
                <a:cs typeface="Calibri"/>
                <a:sym typeface="Calibri"/>
              </a:rPr>
              <a:t>Worker Portal</a:t>
            </a:r>
            <a:r>
              <a:rPr b="1" i="1" lang="en-US" sz="3000">
                <a:latin typeface="Calibri"/>
                <a:ea typeface="Calibri"/>
                <a:cs typeface="Calibri"/>
                <a:sym typeface="Calibri"/>
              </a:rPr>
              <a:t> </a:t>
            </a:r>
            <a:endParaRPr b="1" i="1" sz="3000">
              <a:latin typeface="Calibri"/>
              <a:ea typeface="Calibri"/>
              <a:cs typeface="Calibri"/>
              <a:sym typeface="Calibri"/>
            </a:endParaRPr>
          </a:p>
          <a:p>
            <a:pPr indent="0" lvl="0" marL="0" rtl="0" algn="l">
              <a:lnSpc>
                <a:spcPct val="100000"/>
              </a:lnSpc>
              <a:spcBef>
                <a:spcPts val="0"/>
              </a:spcBef>
              <a:spcAft>
                <a:spcPts val="0"/>
              </a:spcAft>
              <a:buNone/>
            </a:pPr>
            <a:r>
              <a:rPr i="1" lang="en-US" sz="3000">
                <a:latin typeface="Calibri"/>
                <a:ea typeface="Calibri"/>
                <a:cs typeface="Calibri"/>
                <a:sym typeface="Calibri"/>
              </a:rPr>
              <a:t>Automated features and functions empower caseworkers to expedite the case intake process, establish and enforce child support orders more efficiently, manage funds, collect outstanding arrears and reduce instances of fraud. </a:t>
            </a:r>
            <a:endParaRPr i="1" sz="3000">
              <a:latin typeface="Calibri"/>
              <a:ea typeface="Calibri"/>
              <a:cs typeface="Calibri"/>
              <a:sym typeface="Calibri"/>
            </a:endParaRPr>
          </a:p>
          <a:p>
            <a:pPr indent="0" lvl="0" marL="0" rtl="0" algn="l">
              <a:lnSpc>
                <a:spcPct val="100000"/>
              </a:lnSpc>
              <a:spcBef>
                <a:spcPts val="0"/>
              </a:spcBef>
              <a:spcAft>
                <a:spcPts val="0"/>
              </a:spcAft>
              <a:buNone/>
            </a:pPr>
            <a:r>
              <a:t/>
            </a:r>
            <a:endParaRPr sz="3000">
              <a:latin typeface="Calibri"/>
              <a:ea typeface="Calibri"/>
              <a:cs typeface="Calibri"/>
              <a:sym typeface="Calibri"/>
            </a:endParaRPr>
          </a:p>
          <a:p>
            <a:pPr indent="0" lvl="0" marL="0" rtl="0" algn="l">
              <a:lnSpc>
                <a:spcPct val="100000"/>
              </a:lnSpc>
              <a:spcBef>
                <a:spcPts val="0"/>
              </a:spcBef>
              <a:spcAft>
                <a:spcPts val="0"/>
              </a:spcAft>
              <a:buNone/>
            </a:pPr>
            <a:r>
              <a:rPr b="1" i="1" lang="en-US" sz="3000" u="sng">
                <a:latin typeface="Calibri"/>
                <a:ea typeface="Calibri"/>
                <a:cs typeface="Calibri"/>
                <a:sym typeface="Calibri"/>
              </a:rPr>
              <a:t>Consumer Portal</a:t>
            </a:r>
            <a:endParaRPr b="1" i="1" sz="3000" u="sng">
              <a:latin typeface="Calibri"/>
              <a:ea typeface="Calibri"/>
              <a:cs typeface="Calibri"/>
              <a:sym typeface="Calibri"/>
            </a:endParaRPr>
          </a:p>
          <a:p>
            <a:pPr indent="0" lvl="0" marL="0" rtl="0" algn="l">
              <a:lnSpc>
                <a:spcPct val="100000"/>
              </a:lnSpc>
              <a:spcBef>
                <a:spcPts val="0"/>
              </a:spcBef>
              <a:spcAft>
                <a:spcPts val="0"/>
              </a:spcAft>
              <a:buNone/>
            </a:pPr>
            <a:r>
              <a:rPr i="1" lang="en-US" sz="3000">
                <a:latin typeface="Calibri"/>
                <a:ea typeface="Calibri"/>
                <a:cs typeface="Calibri"/>
                <a:sym typeface="Calibri"/>
              </a:rPr>
              <a:t>CSS makes it easier for custodial parties to apply for child support, and offers noncustodial parties a simpler way to make support payments and settle arrears.</a:t>
            </a:r>
            <a:endParaRPr i="1" sz="3000">
              <a:latin typeface="Calibri"/>
              <a:ea typeface="Calibri"/>
              <a:cs typeface="Calibri"/>
              <a:sym typeface="Calibri"/>
            </a:endParaRPr>
          </a:p>
          <a:p>
            <a:pPr indent="0" lvl="0" marL="0" rtl="0" algn="l">
              <a:lnSpc>
                <a:spcPct val="120000"/>
              </a:lnSpc>
              <a:spcBef>
                <a:spcPts val="0"/>
              </a:spcBef>
              <a:spcAft>
                <a:spcPts val="0"/>
              </a:spcAft>
              <a:buClr>
                <a:schemeClr val="dk1"/>
              </a:buClr>
              <a:buSzPts val="1100"/>
              <a:buFont typeface="Arial"/>
              <a:buNone/>
            </a:pPr>
            <a:r>
              <a:t/>
            </a:r>
            <a:endParaRPr sz="1400">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p:nvPr/>
        </p:nvSpPr>
        <p:spPr>
          <a:xfrm>
            <a:off x="0" y="29525"/>
            <a:ext cx="10196100" cy="1010400"/>
          </a:xfrm>
          <a:prstGeom prst="rect">
            <a:avLst/>
          </a:prstGeom>
          <a:solidFill>
            <a:srgbClr val="E09A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25"/>
          <p:cNvSpPr txBox="1"/>
          <p:nvPr/>
        </p:nvSpPr>
        <p:spPr>
          <a:xfrm>
            <a:off x="646800" y="214250"/>
            <a:ext cx="9830400" cy="68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200"/>
              <a:buFont typeface="Montserrat"/>
              <a:buNone/>
            </a:pPr>
            <a:r>
              <a:rPr b="1" lang="en-US" sz="4000">
                <a:solidFill>
                  <a:schemeClr val="lt1"/>
                </a:solidFill>
                <a:latin typeface="Montserrat"/>
                <a:ea typeface="Montserrat"/>
                <a:cs typeface="Montserrat"/>
                <a:sym typeface="Montserrat"/>
              </a:rPr>
              <a:t>CSS</a:t>
            </a:r>
            <a:r>
              <a:rPr b="1" i="0" lang="en-US" sz="4000" u="none" cap="none" strike="noStrike">
                <a:solidFill>
                  <a:schemeClr val="lt1"/>
                </a:solidFill>
                <a:latin typeface="Montserrat"/>
                <a:ea typeface="Montserrat"/>
                <a:cs typeface="Montserrat"/>
                <a:sym typeface="Montserrat"/>
              </a:rPr>
              <a:t> Proposed Timeline</a:t>
            </a:r>
            <a:endParaRPr b="0" i="0" sz="4000" u="none" cap="none" strike="noStrike">
              <a:solidFill>
                <a:srgbClr val="000000"/>
              </a:solidFill>
              <a:latin typeface="Arial"/>
              <a:ea typeface="Arial"/>
              <a:cs typeface="Arial"/>
              <a:sym typeface="Arial"/>
            </a:endParaRPr>
          </a:p>
        </p:txBody>
      </p:sp>
      <p:sp>
        <p:nvSpPr>
          <p:cNvPr id="173" name="Google Shape;173;p25"/>
          <p:cNvSpPr/>
          <p:nvPr/>
        </p:nvSpPr>
        <p:spPr>
          <a:xfrm>
            <a:off x="0" y="6519200"/>
            <a:ext cx="12192000" cy="338700"/>
          </a:xfrm>
          <a:prstGeom prst="rect">
            <a:avLst/>
          </a:prstGeom>
          <a:solidFill>
            <a:srgbClr val="981E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25"/>
          <p:cNvSpPr txBox="1"/>
          <p:nvPr/>
        </p:nvSpPr>
        <p:spPr>
          <a:xfrm>
            <a:off x="700" y="6519225"/>
            <a:ext cx="12192000" cy="33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omfortaa"/>
                <a:ea typeface="Comfortaa"/>
                <a:cs typeface="Comfortaa"/>
                <a:sym typeface="Comfortaa"/>
              </a:rPr>
              <a:t>Department of Human Services - </a:t>
            </a:r>
            <a:r>
              <a:rPr b="1" lang="en-US" sz="1200">
                <a:solidFill>
                  <a:srgbClr val="FFFFFF"/>
                </a:solidFill>
                <a:latin typeface="Comfortaa"/>
                <a:ea typeface="Comfortaa"/>
                <a:cs typeface="Comfortaa"/>
                <a:sym typeface="Comfortaa"/>
              </a:rPr>
              <a:t>Child Support System</a:t>
            </a:r>
            <a:r>
              <a:rPr b="1" i="0" lang="en-US" sz="1200" u="none" cap="none" strike="noStrike">
                <a:solidFill>
                  <a:srgbClr val="FFFFFF"/>
                </a:solidFill>
                <a:latin typeface="Comfortaa"/>
                <a:ea typeface="Comfortaa"/>
                <a:cs typeface="Comfortaa"/>
                <a:sym typeface="Comfortaa"/>
              </a:rPr>
              <a:t> (</a:t>
            </a:r>
            <a:r>
              <a:rPr b="1" lang="en-US" sz="1200">
                <a:solidFill>
                  <a:srgbClr val="FFFFFF"/>
                </a:solidFill>
                <a:latin typeface="Comfortaa"/>
                <a:ea typeface="Comfortaa"/>
                <a:cs typeface="Comfortaa"/>
                <a:sym typeface="Comfortaa"/>
              </a:rPr>
              <a:t>CSS</a:t>
            </a:r>
            <a:r>
              <a:rPr b="1" i="0" lang="en-US" sz="1200" u="none" cap="none" strike="noStrike">
                <a:solidFill>
                  <a:srgbClr val="FFFFFF"/>
                </a:solidFill>
                <a:latin typeface="Comfortaa"/>
                <a:ea typeface="Comfortaa"/>
                <a:cs typeface="Comfortaa"/>
                <a:sym typeface="Comfortaa"/>
              </a:rPr>
              <a:t>)</a:t>
            </a:r>
            <a:endParaRPr b="1" i="0" sz="1200" u="none" cap="none" strike="noStrike">
              <a:solidFill>
                <a:srgbClr val="FFFFFF"/>
              </a:solidFill>
              <a:latin typeface="Comfortaa"/>
              <a:ea typeface="Comfortaa"/>
              <a:cs typeface="Comfortaa"/>
              <a:sym typeface="Comfortaa"/>
            </a:endParaRPr>
          </a:p>
        </p:txBody>
      </p:sp>
      <p:grpSp>
        <p:nvGrpSpPr>
          <p:cNvPr id="175" name="Google Shape;175;p25"/>
          <p:cNvGrpSpPr/>
          <p:nvPr/>
        </p:nvGrpSpPr>
        <p:grpSpPr>
          <a:xfrm>
            <a:off x="646800" y="1756779"/>
            <a:ext cx="10493922" cy="2647189"/>
            <a:chOff x="807309" y="2578288"/>
            <a:chExt cx="10493922" cy="2647189"/>
          </a:xfrm>
        </p:grpSpPr>
        <p:grpSp>
          <p:nvGrpSpPr>
            <p:cNvPr id="176" name="Google Shape;176;p25"/>
            <p:cNvGrpSpPr/>
            <p:nvPr/>
          </p:nvGrpSpPr>
          <p:grpSpPr>
            <a:xfrm>
              <a:off x="935129" y="3553788"/>
              <a:ext cx="10366101" cy="696300"/>
              <a:chOff x="353962" y="3868943"/>
              <a:chExt cx="10366101" cy="696300"/>
            </a:xfrm>
          </p:grpSpPr>
          <p:sp>
            <p:nvSpPr>
              <p:cNvPr id="177" name="Google Shape;177;p25"/>
              <p:cNvSpPr/>
              <p:nvPr/>
            </p:nvSpPr>
            <p:spPr>
              <a:xfrm>
                <a:off x="353962" y="3868943"/>
                <a:ext cx="1887900" cy="696300"/>
              </a:xfrm>
              <a:prstGeom prst="rect">
                <a:avLst/>
              </a:prstGeom>
              <a:solidFill>
                <a:srgbClr val="21252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a:solidFill>
                      <a:schemeClr val="lt1"/>
                    </a:solidFill>
                  </a:rPr>
                  <a:t>Winter 2019</a:t>
                </a:r>
                <a:endParaRPr/>
              </a:p>
            </p:txBody>
          </p:sp>
          <p:sp>
            <p:nvSpPr>
              <p:cNvPr id="178" name="Google Shape;178;p25"/>
              <p:cNvSpPr/>
              <p:nvPr/>
            </p:nvSpPr>
            <p:spPr>
              <a:xfrm>
                <a:off x="2241755" y="3868943"/>
                <a:ext cx="1991100" cy="696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a:solidFill>
                      <a:schemeClr val="lt1"/>
                    </a:solidFill>
                  </a:rPr>
                  <a:t>Spring </a:t>
                </a:r>
                <a:r>
                  <a:rPr b="1" lang="en-US">
                    <a:solidFill>
                      <a:schemeClr val="lt1"/>
                    </a:solidFill>
                  </a:rPr>
                  <a:t>2020</a:t>
                </a:r>
                <a:endParaRPr/>
              </a:p>
            </p:txBody>
          </p:sp>
          <p:sp>
            <p:nvSpPr>
              <p:cNvPr id="179" name="Google Shape;179;p25"/>
              <p:cNvSpPr/>
              <p:nvPr/>
            </p:nvSpPr>
            <p:spPr>
              <a:xfrm>
                <a:off x="4232787" y="3868943"/>
                <a:ext cx="2162400" cy="6963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a:solidFill>
                      <a:schemeClr val="lt1"/>
                    </a:solidFill>
                  </a:rPr>
                  <a:t>Summer</a:t>
                </a:r>
                <a:r>
                  <a:rPr b="1" i="0" lang="en-US" sz="1400" u="none" cap="none" strike="noStrike">
                    <a:solidFill>
                      <a:schemeClr val="lt1"/>
                    </a:solidFill>
                    <a:latin typeface="Arial"/>
                    <a:ea typeface="Arial"/>
                    <a:cs typeface="Arial"/>
                    <a:sym typeface="Arial"/>
                  </a:rPr>
                  <a:t> 2020</a:t>
                </a:r>
                <a:endParaRPr/>
              </a:p>
            </p:txBody>
          </p:sp>
          <p:sp>
            <p:nvSpPr>
              <p:cNvPr id="180" name="Google Shape;180;p25"/>
              <p:cNvSpPr/>
              <p:nvPr/>
            </p:nvSpPr>
            <p:spPr>
              <a:xfrm>
                <a:off x="6395225" y="3868943"/>
                <a:ext cx="2162400" cy="696300"/>
              </a:xfrm>
              <a:prstGeom prst="rect">
                <a:avLst/>
              </a:prstGeom>
              <a:solidFill>
                <a:srgbClr val="E0990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a:solidFill>
                      <a:schemeClr val="lt1"/>
                    </a:solidFill>
                  </a:rPr>
                  <a:t>Summer - Fall</a:t>
                </a:r>
                <a:r>
                  <a:rPr b="1" i="0" lang="en-US" sz="1400" u="none" cap="none" strike="noStrike">
                    <a:solidFill>
                      <a:schemeClr val="lt1"/>
                    </a:solidFill>
                    <a:latin typeface="Arial"/>
                    <a:ea typeface="Arial"/>
                    <a:cs typeface="Arial"/>
                    <a:sym typeface="Arial"/>
                  </a:rPr>
                  <a:t> 2020</a:t>
                </a:r>
                <a:endParaRPr/>
              </a:p>
            </p:txBody>
          </p:sp>
          <p:sp>
            <p:nvSpPr>
              <p:cNvPr id="181" name="Google Shape;181;p25"/>
              <p:cNvSpPr/>
              <p:nvPr/>
            </p:nvSpPr>
            <p:spPr>
              <a:xfrm>
                <a:off x="8557663" y="3868943"/>
                <a:ext cx="2162400" cy="696300"/>
              </a:xfrm>
              <a:prstGeom prst="rect">
                <a:avLst/>
              </a:prstGeom>
              <a:solidFill>
                <a:srgbClr val="69963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a:solidFill>
                      <a:schemeClr val="lt1"/>
                    </a:solidFill>
                  </a:rPr>
                  <a:t>Winter</a:t>
                </a:r>
                <a:r>
                  <a:rPr b="1" lang="en-US">
                    <a:solidFill>
                      <a:schemeClr val="lt1"/>
                    </a:solidFill>
                  </a:rPr>
                  <a:t> </a:t>
                </a:r>
                <a:r>
                  <a:rPr b="1" i="0" lang="en-US" sz="1400" u="none" cap="none" strike="noStrike">
                    <a:solidFill>
                      <a:schemeClr val="lt1"/>
                    </a:solidFill>
                    <a:latin typeface="Arial"/>
                    <a:ea typeface="Arial"/>
                    <a:cs typeface="Arial"/>
                    <a:sym typeface="Arial"/>
                  </a:rPr>
                  <a:t>2020</a:t>
                </a:r>
                <a:endParaRPr/>
              </a:p>
            </p:txBody>
          </p:sp>
        </p:grpSp>
        <p:sp>
          <p:nvSpPr>
            <p:cNvPr id="182" name="Google Shape;182;p25"/>
            <p:cNvSpPr/>
            <p:nvPr/>
          </p:nvSpPr>
          <p:spPr>
            <a:xfrm rot="-5400000">
              <a:off x="1652879" y="3532129"/>
              <a:ext cx="452400" cy="1887900"/>
            </a:xfrm>
            <a:prstGeom prst="leftBrace">
              <a:avLst>
                <a:gd fmla="val 8333" name="adj1"/>
                <a:gd fmla="val 50000" name="adj2"/>
              </a:avLst>
            </a:prstGeom>
            <a:noFill/>
            <a:ln cap="flat" cmpd="sng" w="9525">
              <a:solidFill>
                <a:srgbClr val="212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3" name="Google Shape;183;p25"/>
            <p:cNvSpPr/>
            <p:nvPr/>
          </p:nvSpPr>
          <p:spPr>
            <a:xfrm rot="-5400000">
              <a:off x="5668954" y="3394877"/>
              <a:ext cx="452400" cy="2162400"/>
            </a:xfrm>
            <a:prstGeom prst="leftBrace">
              <a:avLst>
                <a:gd fmla="val 8333" name="adj1"/>
                <a:gd fmla="val 50000" name="adj2"/>
              </a:avLst>
            </a:prstGeom>
            <a:noFill/>
            <a:ln cap="flat" cmpd="sng" w="9525">
              <a:solidFill>
                <a:srgbClr val="212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4" name="Google Shape;184;p25"/>
            <p:cNvSpPr/>
            <p:nvPr/>
          </p:nvSpPr>
          <p:spPr>
            <a:xfrm rot="-5400000">
              <a:off x="9993831" y="3394877"/>
              <a:ext cx="452400" cy="2162400"/>
            </a:xfrm>
            <a:prstGeom prst="leftBrace">
              <a:avLst>
                <a:gd fmla="val 8333" name="adj1"/>
                <a:gd fmla="val 50000" name="adj2"/>
              </a:avLst>
            </a:prstGeom>
            <a:noFill/>
            <a:ln cap="flat" cmpd="sng" w="9525">
              <a:solidFill>
                <a:srgbClr val="212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5" name="Google Shape;185;p25"/>
            <p:cNvSpPr/>
            <p:nvPr/>
          </p:nvSpPr>
          <p:spPr>
            <a:xfrm rot="5400000">
              <a:off x="3592201" y="2325199"/>
              <a:ext cx="452400" cy="1991100"/>
            </a:xfrm>
            <a:prstGeom prst="leftBrace">
              <a:avLst>
                <a:gd fmla="val 8333" name="adj1"/>
                <a:gd fmla="val 50000" name="adj2"/>
              </a:avLst>
            </a:prstGeom>
            <a:noFill/>
            <a:ln cap="flat" cmpd="sng" w="9525">
              <a:solidFill>
                <a:srgbClr val="212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6" name="Google Shape;186;p25"/>
            <p:cNvSpPr/>
            <p:nvPr/>
          </p:nvSpPr>
          <p:spPr>
            <a:xfrm rot="5400000">
              <a:off x="7831427" y="2223070"/>
              <a:ext cx="452400" cy="2162400"/>
            </a:xfrm>
            <a:prstGeom prst="leftBrace">
              <a:avLst>
                <a:gd fmla="val 8333" name="adj1"/>
                <a:gd fmla="val 50000" name="adj2"/>
              </a:avLst>
            </a:prstGeom>
            <a:noFill/>
            <a:ln cap="flat" cmpd="sng" w="9525">
              <a:solidFill>
                <a:srgbClr val="2125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7" name="Google Shape;187;p25"/>
            <p:cNvSpPr txBox="1"/>
            <p:nvPr/>
          </p:nvSpPr>
          <p:spPr>
            <a:xfrm>
              <a:off x="807309" y="4702277"/>
              <a:ext cx="21435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latin typeface="Verdana"/>
                  <a:ea typeface="Verdana"/>
                  <a:cs typeface="Verdana"/>
                  <a:sym typeface="Verdana"/>
                </a:rPr>
                <a:t>CSS Module Coding completed</a:t>
              </a:r>
              <a:endParaRPr/>
            </a:p>
          </p:txBody>
        </p:sp>
        <p:sp>
          <p:nvSpPr>
            <p:cNvPr id="188" name="Google Shape;188;p25"/>
            <p:cNvSpPr txBox="1"/>
            <p:nvPr/>
          </p:nvSpPr>
          <p:spPr>
            <a:xfrm>
              <a:off x="2822919" y="2578288"/>
              <a:ext cx="1991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latin typeface="Verdana"/>
                  <a:ea typeface="Verdana"/>
                  <a:cs typeface="Verdana"/>
                  <a:sym typeface="Verdana"/>
                </a:rPr>
                <a:t>User Acceptance Testing</a:t>
              </a:r>
              <a:endParaRPr/>
            </a:p>
          </p:txBody>
        </p:sp>
        <p:sp>
          <p:nvSpPr>
            <p:cNvPr id="189" name="Google Shape;189;p25"/>
            <p:cNvSpPr txBox="1"/>
            <p:nvPr/>
          </p:nvSpPr>
          <p:spPr>
            <a:xfrm>
              <a:off x="4747259" y="4702272"/>
              <a:ext cx="23442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latin typeface="Verdana"/>
                  <a:ea typeface="Verdana"/>
                  <a:cs typeface="Verdana"/>
                  <a:sym typeface="Verdana"/>
                </a:rPr>
                <a:t>Pilot/Federal Cert. Process begins</a:t>
              </a:r>
              <a:endParaRPr/>
            </a:p>
          </p:txBody>
        </p:sp>
        <p:sp>
          <p:nvSpPr>
            <p:cNvPr id="190" name="Google Shape;190;p25"/>
            <p:cNvSpPr txBox="1"/>
            <p:nvPr/>
          </p:nvSpPr>
          <p:spPr>
            <a:xfrm>
              <a:off x="6831034" y="2602334"/>
              <a:ext cx="2453100" cy="45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latin typeface="Verdana"/>
                  <a:ea typeface="Verdana"/>
                  <a:cs typeface="Verdana"/>
                  <a:sym typeface="Verdana"/>
                </a:rPr>
                <a:t>Phase 1 &amp; 2 Certification</a:t>
              </a:r>
              <a:endParaRPr/>
            </a:p>
          </p:txBody>
        </p:sp>
        <p:sp>
          <p:nvSpPr>
            <p:cNvPr id="191" name="Google Shape;191;p25"/>
            <p:cNvSpPr txBox="1"/>
            <p:nvPr/>
          </p:nvSpPr>
          <p:spPr>
            <a:xfrm>
              <a:off x="9223162" y="4702277"/>
              <a:ext cx="1991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latin typeface="Verdana"/>
                  <a:ea typeface="Verdana"/>
                  <a:cs typeface="Verdana"/>
                  <a:sym typeface="Verdana"/>
                </a:rPr>
                <a:t>Federal Certification/</a:t>
              </a:r>
              <a:endParaRPr b="1">
                <a:latin typeface="Verdana"/>
                <a:ea typeface="Verdana"/>
                <a:cs typeface="Verdana"/>
                <a:sym typeface="Verdana"/>
              </a:endParaRPr>
            </a:p>
            <a:p>
              <a:pPr indent="0" lvl="0" marL="0" marR="0" rtl="0" algn="ctr">
                <a:lnSpc>
                  <a:spcPct val="100000"/>
                </a:lnSpc>
                <a:spcBef>
                  <a:spcPts val="0"/>
                </a:spcBef>
                <a:spcAft>
                  <a:spcPts val="0"/>
                </a:spcAft>
                <a:buNone/>
              </a:pPr>
              <a:r>
                <a:rPr b="1" lang="en-US">
                  <a:latin typeface="Verdana"/>
                  <a:ea typeface="Verdana"/>
                  <a:cs typeface="Verdana"/>
                  <a:sym typeface="Verdana"/>
                </a:rPr>
                <a:t>CSS</a:t>
              </a:r>
              <a:r>
                <a:rPr b="1" i="0" lang="en-US" sz="1400" u="none" cap="none" strike="noStrike">
                  <a:solidFill>
                    <a:srgbClr val="000000"/>
                  </a:solidFill>
                  <a:latin typeface="Verdana"/>
                  <a:ea typeface="Verdana"/>
                  <a:cs typeface="Verdana"/>
                  <a:sym typeface="Verdana"/>
                </a:rPr>
                <a:t> Statewide Rollout</a:t>
              </a:r>
              <a:endParaRPr/>
            </a:p>
          </p:txBody>
        </p:sp>
      </p:grpSp>
      <p:sp>
        <p:nvSpPr>
          <p:cNvPr id="192" name="Google Shape;192;p25"/>
          <p:cNvSpPr/>
          <p:nvPr/>
        </p:nvSpPr>
        <p:spPr>
          <a:xfrm>
            <a:off x="4624025" y="5314700"/>
            <a:ext cx="3148500" cy="523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Pilot Hands-on Training</a:t>
            </a:r>
            <a:endParaRPr/>
          </a:p>
        </p:txBody>
      </p:sp>
      <p:sp>
        <p:nvSpPr>
          <p:cNvPr id="193" name="Google Shape;193;p25"/>
          <p:cNvSpPr/>
          <p:nvPr/>
        </p:nvSpPr>
        <p:spPr>
          <a:xfrm>
            <a:off x="7849200" y="5314700"/>
            <a:ext cx="3078000" cy="523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Hands-on Training</a:t>
            </a:r>
            <a:endParaRPr/>
          </a:p>
        </p:txBody>
      </p:sp>
      <p:pic>
        <p:nvPicPr>
          <p:cNvPr id="194" name="Google Shape;194;p25"/>
          <p:cNvPicPr preferRelativeResize="0"/>
          <p:nvPr/>
        </p:nvPicPr>
        <p:blipFill>
          <a:blip r:embed="rId3">
            <a:alphaModFix/>
          </a:blip>
          <a:stretch>
            <a:fillRect/>
          </a:stretch>
        </p:blipFill>
        <p:spPr>
          <a:xfrm>
            <a:off x="10279600" y="223412"/>
            <a:ext cx="1845426" cy="622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152400" y="1"/>
            <a:ext cx="105156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3200"/>
              <a:buFont typeface="Arial"/>
              <a:buNone/>
            </a:pPr>
            <a:r>
              <a:rPr lang="en-US"/>
              <a:t>Consumer/Employer Portal Modules (Completed)</a:t>
            </a:r>
            <a:endParaRPr/>
          </a:p>
        </p:txBody>
      </p:sp>
      <p:sp>
        <p:nvSpPr>
          <p:cNvPr id="200" name="Google Shape;200;p26"/>
          <p:cNvSpPr txBox="1"/>
          <p:nvPr>
            <p:ph idx="1" type="body"/>
          </p:nvPr>
        </p:nvSpPr>
        <p:spPr>
          <a:xfrm>
            <a:off x="0" y="465550"/>
            <a:ext cx="12192000" cy="61647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t/>
            </a:r>
            <a:endParaRPr b="1" sz="3600">
              <a:solidFill>
                <a:srgbClr val="222222"/>
              </a:solidFill>
              <a:highlight>
                <a:srgbClr val="FFFFFF"/>
              </a:highlight>
              <a:latin typeface="Calibri"/>
              <a:ea typeface="Calibri"/>
              <a:cs typeface="Calibri"/>
              <a:sym typeface="Calibri"/>
            </a:endParaRPr>
          </a:p>
          <a:p>
            <a:pPr indent="-419100" lvl="3" marL="1828800" rtl="0" algn="l">
              <a:lnSpc>
                <a:spcPct val="107916"/>
              </a:lnSpc>
              <a:spcBef>
                <a:spcPts val="80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Interactive Map for All Child Support Offices</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Secured Login Using Identity Access Management (IAM)</a:t>
            </a:r>
            <a:endParaRPr sz="3000">
              <a:solidFill>
                <a:srgbClr val="222222"/>
              </a:solidFill>
              <a:highlight>
                <a:srgbClr val="FFFFFF"/>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Rules Engine for Screening</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Online Application</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SmartyStreet Address Validation</a:t>
            </a:r>
            <a:endParaRPr sz="3000">
              <a:solidFill>
                <a:srgbClr val="222222"/>
              </a:solidFill>
              <a:highlight>
                <a:srgbClr val="FFFFFF"/>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Interface with NIC Application Fee Payment</a:t>
            </a:r>
            <a:endParaRPr sz="3000">
              <a:solidFill>
                <a:srgbClr val="222222"/>
              </a:solidFill>
              <a:highlight>
                <a:srgbClr val="FFFFFF"/>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Document Upload (Enterprise Content Management System)</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Instant Application/Case Status Notification</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Employer Notification (IWO, NMSN)</a:t>
            </a:r>
            <a:endParaRPr sz="3000">
              <a:solidFill>
                <a:srgbClr val="222222"/>
              </a:solidFill>
              <a:highlight>
                <a:schemeClr val="lt1"/>
              </a:highlight>
              <a:latin typeface="Calibri"/>
              <a:ea typeface="Calibri"/>
              <a:cs typeface="Calibri"/>
              <a:sym typeface="Calibri"/>
            </a:endParaRPr>
          </a:p>
          <a:p>
            <a:pPr indent="-419100" lvl="3" marL="18288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Report Employee Termination</a:t>
            </a:r>
            <a:endParaRPr sz="3000">
              <a:solidFill>
                <a:srgbClr val="222222"/>
              </a:solidFill>
              <a:highlight>
                <a:schemeClr val="lt1"/>
              </a:highlight>
              <a:latin typeface="Calibri"/>
              <a:ea typeface="Calibri"/>
              <a:cs typeface="Calibri"/>
              <a:sym typeface="Calibri"/>
            </a:endParaRPr>
          </a:p>
          <a:p>
            <a:pPr indent="0" lvl="0" marL="1828800" rtl="0" algn="l">
              <a:lnSpc>
                <a:spcPct val="107916"/>
              </a:lnSpc>
              <a:spcBef>
                <a:spcPts val="800"/>
              </a:spcBef>
              <a:spcAft>
                <a:spcPts val="800"/>
              </a:spcAft>
              <a:buNone/>
            </a:pPr>
            <a:r>
              <a:t/>
            </a:r>
            <a:endParaRPr sz="3000">
              <a:solidFill>
                <a:srgbClr val="222222"/>
              </a:solidFill>
              <a:highlight>
                <a:schemeClr val="lt1"/>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152400" y="1"/>
            <a:ext cx="105156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3200"/>
              <a:buFont typeface="Arial"/>
              <a:buNone/>
            </a:pPr>
            <a:r>
              <a:rPr lang="en-US"/>
              <a:t>Worker</a:t>
            </a:r>
            <a:r>
              <a:rPr lang="en-US"/>
              <a:t> Portal Modules </a:t>
            </a:r>
            <a:endParaRPr/>
          </a:p>
        </p:txBody>
      </p:sp>
      <p:sp>
        <p:nvSpPr>
          <p:cNvPr id="206" name="Google Shape;206;p27"/>
          <p:cNvSpPr txBox="1"/>
          <p:nvPr>
            <p:ph idx="1" type="body"/>
          </p:nvPr>
        </p:nvSpPr>
        <p:spPr>
          <a:xfrm>
            <a:off x="152400" y="863100"/>
            <a:ext cx="5433000" cy="31344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b="1" i="1" lang="en-US" sz="3000" u="sng">
                <a:solidFill>
                  <a:srgbClr val="222222"/>
                </a:solidFill>
                <a:highlight>
                  <a:srgbClr val="FFFFFF"/>
                </a:highlight>
                <a:latin typeface="Calibri"/>
                <a:ea typeface="Calibri"/>
                <a:cs typeface="Calibri"/>
                <a:sym typeface="Calibri"/>
              </a:rPr>
              <a:t>Completed:</a:t>
            </a:r>
            <a:endParaRPr b="1" i="1" sz="3000" u="sng">
              <a:solidFill>
                <a:srgbClr val="222222"/>
              </a:solidFill>
              <a:highlight>
                <a:srgbClr val="FFFFFF"/>
              </a:highlight>
              <a:latin typeface="Calibri"/>
              <a:ea typeface="Calibri"/>
              <a:cs typeface="Calibri"/>
              <a:sym typeface="Calibri"/>
            </a:endParaRPr>
          </a:p>
          <a:p>
            <a:pPr indent="-361950" lvl="0" marL="457200" rtl="0" algn="l">
              <a:lnSpc>
                <a:spcPct val="107916"/>
              </a:lnSpc>
              <a:spcBef>
                <a:spcPts val="800"/>
              </a:spcBef>
              <a:spcAft>
                <a:spcPts val="0"/>
              </a:spcAft>
              <a:buClr>
                <a:srgbClr val="90192F"/>
              </a:buClr>
              <a:buSzPts val="2100"/>
              <a:buFont typeface="Calibri"/>
              <a:buChar char="●"/>
            </a:pPr>
            <a:r>
              <a:rPr b="1" i="1" lang="en-US" sz="2100">
                <a:solidFill>
                  <a:srgbClr val="222222"/>
                </a:solidFill>
                <a:highlight>
                  <a:srgbClr val="FFFFFF"/>
                </a:highlight>
                <a:latin typeface="Calibri"/>
                <a:ea typeface="Calibri"/>
                <a:cs typeface="Calibri"/>
                <a:sym typeface="Calibri"/>
              </a:rPr>
              <a:t>Fully integrated with MD THINK platform components</a:t>
            </a:r>
            <a:endParaRPr b="1" i="1" sz="2100">
              <a:solidFill>
                <a:srgbClr val="222222"/>
              </a:solidFill>
              <a:highlight>
                <a:srgbClr val="FFFFFF"/>
              </a:highlight>
              <a:latin typeface="Calibri"/>
              <a:ea typeface="Calibri"/>
              <a:cs typeface="Calibri"/>
              <a:sym typeface="Calibri"/>
            </a:endParaRPr>
          </a:p>
          <a:p>
            <a:pPr indent="-361950" lvl="1" marL="914400" rtl="0" algn="l">
              <a:lnSpc>
                <a:spcPct val="107916"/>
              </a:lnSpc>
              <a:spcBef>
                <a:spcPts val="80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Identity Access Management (IAM)</a:t>
            </a:r>
            <a:endParaRPr sz="2100">
              <a:solidFill>
                <a:srgbClr val="222222"/>
              </a:solidFill>
              <a:highlight>
                <a:srgbClr val="FFFFFF"/>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Shared Data Repository (SDR)</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Master Data Management (MDM)</a:t>
            </a:r>
            <a:endParaRPr sz="2100">
              <a:solidFill>
                <a:srgbClr val="222222"/>
              </a:solidFill>
              <a:highlight>
                <a:srgbClr val="FFFFFF"/>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rgbClr val="FFFFFF"/>
                </a:highlight>
                <a:latin typeface="Calibri"/>
                <a:ea typeface="Calibri"/>
                <a:cs typeface="Calibri"/>
                <a:sym typeface="Calibri"/>
              </a:rPr>
              <a:t>Enterprise Content Management System (ECMS)</a:t>
            </a:r>
            <a:endParaRPr sz="2100">
              <a:solidFill>
                <a:srgbClr val="222222"/>
              </a:solidFill>
              <a:highlight>
                <a:srgbClr val="FFFFFF"/>
              </a:highlight>
              <a:latin typeface="Calibri"/>
              <a:ea typeface="Calibri"/>
              <a:cs typeface="Calibri"/>
              <a:sym typeface="Calibri"/>
            </a:endParaRPr>
          </a:p>
          <a:p>
            <a:pPr indent="0" lvl="0" marL="0" rtl="0" algn="l">
              <a:lnSpc>
                <a:spcPct val="107916"/>
              </a:lnSpc>
              <a:spcBef>
                <a:spcPts val="0"/>
              </a:spcBef>
              <a:spcAft>
                <a:spcPts val="0"/>
              </a:spcAft>
              <a:buNone/>
            </a:pPr>
            <a:r>
              <a:t/>
            </a:r>
            <a:endParaRPr sz="2100">
              <a:solidFill>
                <a:srgbClr val="222222"/>
              </a:solidFill>
              <a:highlight>
                <a:schemeClr val="lt1"/>
              </a:highlight>
              <a:latin typeface="Calibri"/>
              <a:ea typeface="Calibri"/>
              <a:cs typeface="Calibri"/>
              <a:sym typeface="Calibri"/>
            </a:endParaRPr>
          </a:p>
          <a:p>
            <a:pPr indent="0" lvl="0" marL="0" rtl="0" algn="l">
              <a:lnSpc>
                <a:spcPct val="107916"/>
              </a:lnSpc>
              <a:spcBef>
                <a:spcPts val="800"/>
              </a:spcBef>
              <a:spcAft>
                <a:spcPts val="0"/>
              </a:spcAft>
              <a:buNone/>
            </a:pPr>
            <a:r>
              <a:t/>
            </a:r>
            <a:endParaRPr sz="2100">
              <a:solidFill>
                <a:srgbClr val="222222"/>
              </a:solidFill>
              <a:highlight>
                <a:schemeClr val="lt1"/>
              </a:highlight>
              <a:latin typeface="Calibri"/>
              <a:ea typeface="Calibri"/>
              <a:cs typeface="Calibri"/>
              <a:sym typeface="Calibri"/>
            </a:endParaRPr>
          </a:p>
          <a:p>
            <a:pPr indent="0" lvl="0" marL="0" marR="0" rtl="0" algn="l">
              <a:lnSpc>
                <a:spcPct val="107916"/>
              </a:lnSpc>
              <a:spcBef>
                <a:spcPts val="800"/>
              </a:spcBef>
              <a:spcAft>
                <a:spcPts val="0"/>
              </a:spcAft>
              <a:buNone/>
            </a:pPr>
            <a:r>
              <a:t/>
            </a:r>
            <a:endParaRPr sz="2100">
              <a:solidFill>
                <a:srgbClr val="222222"/>
              </a:solidFill>
              <a:highlight>
                <a:schemeClr val="lt1"/>
              </a:highlight>
              <a:latin typeface="Calibri"/>
              <a:ea typeface="Calibri"/>
              <a:cs typeface="Calibri"/>
              <a:sym typeface="Calibri"/>
            </a:endParaRPr>
          </a:p>
        </p:txBody>
      </p:sp>
      <p:sp>
        <p:nvSpPr>
          <p:cNvPr id="207" name="Google Shape;207;p27"/>
          <p:cNvSpPr txBox="1"/>
          <p:nvPr/>
        </p:nvSpPr>
        <p:spPr>
          <a:xfrm>
            <a:off x="324275" y="4245300"/>
            <a:ext cx="7715400" cy="2129700"/>
          </a:xfrm>
          <a:prstGeom prst="rect">
            <a:avLst/>
          </a:prstGeom>
          <a:noFill/>
          <a:ln>
            <a:noFill/>
          </a:ln>
        </p:spPr>
        <p:txBody>
          <a:bodyPr anchorCtr="0" anchor="t" bIns="91425" lIns="91425" spcFirstLastPara="1" rIns="91425" wrap="square" tIns="91425">
            <a:noAutofit/>
          </a:bodyPr>
          <a:lstStyle/>
          <a:p>
            <a:pPr indent="-361950" lvl="0" marL="457200" rtl="0" algn="l">
              <a:lnSpc>
                <a:spcPct val="107916"/>
              </a:lnSpc>
              <a:spcBef>
                <a:spcPts val="0"/>
              </a:spcBef>
              <a:spcAft>
                <a:spcPts val="0"/>
              </a:spcAft>
              <a:buClr>
                <a:srgbClr val="90192F"/>
              </a:buClr>
              <a:buSzPts val="2100"/>
              <a:buFont typeface="Calibri"/>
              <a:buChar char="●"/>
            </a:pPr>
            <a:r>
              <a:rPr b="1" i="1" lang="en-US" sz="2100">
                <a:solidFill>
                  <a:srgbClr val="222222"/>
                </a:solidFill>
                <a:highlight>
                  <a:schemeClr val="lt1"/>
                </a:highlight>
                <a:latin typeface="Calibri"/>
                <a:ea typeface="Calibri"/>
                <a:cs typeface="Calibri"/>
                <a:sym typeface="Calibri"/>
              </a:rPr>
              <a:t>Application Components</a:t>
            </a:r>
            <a:endParaRPr b="1" i="1"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Dashboard Module and Widgets</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Case Intake Module (IV-D and Referral) </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Locate module </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Case Management</a:t>
            </a:r>
            <a:endParaRPr sz="2100"/>
          </a:p>
        </p:txBody>
      </p:sp>
      <p:sp>
        <p:nvSpPr>
          <p:cNvPr id="208" name="Google Shape;208;p27"/>
          <p:cNvSpPr txBox="1"/>
          <p:nvPr/>
        </p:nvSpPr>
        <p:spPr>
          <a:xfrm>
            <a:off x="5952250" y="1362738"/>
            <a:ext cx="7715400" cy="2277000"/>
          </a:xfrm>
          <a:prstGeom prst="rect">
            <a:avLst/>
          </a:prstGeom>
          <a:noFill/>
          <a:ln>
            <a:noFill/>
          </a:ln>
        </p:spPr>
        <p:txBody>
          <a:bodyPr anchorCtr="0" anchor="t" bIns="91425" lIns="91425" spcFirstLastPara="1" rIns="91425" wrap="square" tIns="91425">
            <a:noAutofit/>
          </a:bodyPr>
          <a:lstStyle/>
          <a:p>
            <a:pPr indent="-361950" lvl="0" marL="457200" rtl="0" algn="l">
              <a:lnSpc>
                <a:spcPct val="107916"/>
              </a:lnSpc>
              <a:spcBef>
                <a:spcPts val="0"/>
              </a:spcBef>
              <a:spcAft>
                <a:spcPts val="0"/>
              </a:spcAft>
              <a:buClr>
                <a:srgbClr val="222222"/>
              </a:buClr>
              <a:buSzPts val="2100"/>
              <a:buFont typeface="Calibri"/>
              <a:buChar char="●"/>
            </a:pPr>
            <a:r>
              <a:rPr b="1" i="1" lang="en-US" sz="2100">
                <a:solidFill>
                  <a:srgbClr val="222222"/>
                </a:solidFill>
                <a:highlight>
                  <a:schemeClr val="lt1"/>
                </a:highlight>
                <a:latin typeface="Calibri"/>
                <a:ea typeface="Calibri"/>
                <a:cs typeface="Calibri"/>
                <a:sym typeface="Calibri"/>
              </a:rPr>
              <a:t>Interfaces</a:t>
            </a:r>
            <a:endParaRPr b="1" i="1"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Federal Parent Locator Services (FPLS)</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Federal Case Registry (FCR)</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Query for Interstate Cases for Kids (QUICK)</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CSENet</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State Licensing Agencies (XX)</a:t>
            </a:r>
            <a:endParaRPr sz="2100">
              <a:solidFill>
                <a:srgbClr val="222222"/>
              </a:solidFill>
              <a:highlight>
                <a:schemeClr val="lt1"/>
              </a:highlight>
              <a:latin typeface="Calibri"/>
              <a:ea typeface="Calibri"/>
              <a:cs typeface="Calibri"/>
              <a:sym typeface="Calibri"/>
            </a:endParaRPr>
          </a:p>
          <a:p>
            <a:pPr indent="-361950" lvl="1" marL="914400" rtl="0" algn="l">
              <a:lnSpc>
                <a:spcPct val="107916"/>
              </a:lnSpc>
              <a:spcBef>
                <a:spcPts val="0"/>
              </a:spcBef>
              <a:spcAft>
                <a:spcPts val="0"/>
              </a:spcAft>
              <a:buClr>
                <a:srgbClr val="222222"/>
              </a:buClr>
              <a:buSzPts val="2100"/>
              <a:buFont typeface="Calibri"/>
              <a:buChar char="○"/>
            </a:pPr>
            <a:r>
              <a:rPr lang="en-US" sz="2100">
                <a:solidFill>
                  <a:srgbClr val="222222"/>
                </a:solidFill>
                <a:highlight>
                  <a:schemeClr val="lt1"/>
                </a:highlight>
                <a:latin typeface="Calibri"/>
                <a:ea typeface="Calibri"/>
                <a:cs typeface="Calibri"/>
                <a:sym typeface="Calibri"/>
              </a:rPr>
              <a:t>Division of Vital Records (DVR)</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52400" y="1"/>
            <a:ext cx="105156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3200"/>
              <a:buFont typeface="Arial"/>
              <a:buNone/>
            </a:pPr>
            <a:r>
              <a:rPr lang="en-US"/>
              <a:t>Worker Portal Modules </a:t>
            </a:r>
            <a:endParaRPr/>
          </a:p>
        </p:txBody>
      </p:sp>
      <p:sp>
        <p:nvSpPr>
          <p:cNvPr id="214" name="Google Shape;214;p28"/>
          <p:cNvSpPr txBox="1"/>
          <p:nvPr/>
        </p:nvSpPr>
        <p:spPr>
          <a:xfrm>
            <a:off x="152400" y="903275"/>
            <a:ext cx="6160500" cy="55587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i="1" lang="en-US" sz="3600" u="sng">
                <a:solidFill>
                  <a:srgbClr val="222222"/>
                </a:solidFill>
                <a:highlight>
                  <a:schemeClr val="lt1"/>
                </a:highlight>
                <a:latin typeface="Calibri"/>
                <a:ea typeface="Calibri"/>
                <a:cs typeface="Calibri"/>
                <a:sym typeface="Calibri"/>
              </a:rPr>
              <a:t>In Progress:</a:t>
            </a:r>
            <a:endParaRPr b="1" i="1" sz="3600" u="sng">
              <a:solidFill>
                <a:srgbClr val="222222"/>
              </a:solidFill>
              <a:highlight>
                <a:schemeClr val="lt1"/>
              </a:highlight>
              <a:latin typeface="Calibri"/>
              <a:ea typeface="Calibri"/>
              <a:cs typeface="Calibri"/>
              <a:sym typeface="Calibri"/>
            </a:endParaRPr>
          </a:p>
          <a:p>
            <a:pPr indent="0" lvl="0" marL="457200" rtl="0" algn="l">
              <a:lnSpc>
                <a:spcPct val="107916"/>
              </a:lnSpc>
              <a:spcBef>
                <a:spcPts val="800"/>
              </a:spcBef>
              <a:spcAft>
                <a:spcPts val="0"/>
              </a:spcAft>
              <a:buNone/>
            </a:pPr>
            <a:r>
              <a:t/>
            </a:r>
            <a:endParaRPr sz="3000">
              <a:solidFill>
                <a:srgbClr val="222222"/>
              </a:solidFill>
              <a:highlight>
                <a:schemeClr val="lt1"/>
              </a:highlight>
              <a:latin typeface="Calibri"/>
              <a:ea typeface="Calibri"/>
              <a:cs typeface="Calibri"/>
              <a:sym typeface="Calibri"/>
            </a:endParaRPr>
          </a:p>
          <a:p>
            <a:pPr indent="-419100" lvl="0" marL="457200" rtl="0" algn="l">
              <a:lnSpc>
                <a:spcPct val="107916"/>
              </a:lnSpc>
              <a:spcBef>
                <a:spcPts val="80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Establishment Module &amp; Associated Interfaces</a:t>
            </a:r>
            <a:endParaRPr sz="3000">
              <a:solidFill>
                <a:srgbClr val="222222"/>
              </a:solidFill>
              <a:highlight>
                <a:schemeClr val="lt1"/>
              </a:highlight>
              <a:latin typeface="Calibri"/>
              <a:ea typeface="Calibri"/>
              <a:cs typeface="Calibri"/>
              <a:sym typeface="Calibri"/>
            </a:endParaRPr>
          </a:p>
          <a:p>
            <a:pPr indent="-419100" lvl="0" marL="4572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Enforcement Interfaces for Income Garnishment and Income Intercept</a:t>
            </a:r>
            <a:endParaRPr sz="3000">
              <a:solidFill>
                <a:srgbClr val="222222"/>
              </a:solidFill>
              <a:highlight>
                <a:schemeClr val="lt1"/>
              </a:highlight>
              <a:latin typeface="Calibri"/>
              <a:ea typeface="Calibri"/>
              <a:cs typeface="Calibri"/>
              <a:sym typeface="Calibri"/>
            </a:endParaRPr>
          </a:p>
          <a:p>
            <a:pPr indent="-419100" lvl="0" marL="457200" rtl="0" algn="l">
              <a:lnSpc>
                <a:spcPct val="107916"/>
              </a:lnSpc>
              <a:spcBef>
                <a:spcPts val="0"/>
              </a:spcBef>
              <a:spcAft>
                <a:spcPts val="0"/>
              </a:spcAft>
              <a:buClr>
                <a:srgbClr val="90192F"/>
              </a:buClr>
              <a:buSzPts val="3000"/>
              <a:buFont typeface="Calibri"/>
              <a:buChar char="●"/>
            </a:pPr>
            <a:r>
              <a:rPr lang="en-US" sz="3000">
                <a:solidFill>
                  <a:srgbClr val="222222"/>
                </a:solidFill>
                <a:highlight>
                  <a:schemeClr val="lt1"/>
                </a:highlight>
                <a:latin typeface="Calibri"/>
                <a:ea typeface="Calibri"/>
                <a:cs typeface="Calibri"/>
                <a:sym typeface="Calibri"/>
              </a:rPr>
              <a:t>Enforcement Interfaces for License Suspension</a:t>
            </a:r>
            <a:endParaRPr sz="3000"/>
          </a:p>
        </p:txBody>
      </p:sp>
      <p:pic>
        <p:nvPicPr>
          <p:cNvPr id="215" name="Google Shape;215;p28"/>
          <p:cNvPicPr preferRelativeResize="0"/>
          <p:nvPr/>
        </p:nvPicPr>
        <p:blipFill rotWithShape="1">
          <a:blip r:embed="rId3">
            <a:alphaModFix/>
          </a:blip>
          <a:srcRect b="0" l="2937" r="8323" t="11855"/>
          <a:stretch/>
        </p:blipFill>
        <p:spPr>
          <a:xfrm>
            <a:off x="6631350" y="2074350"/>
            <a:ext cx="4849673" cy="2709302"/>
          </a:xfrm>
          <a:prstGeom prst="rect">
            <a:avLst/>
          </a:prstGeom>
          <a:noFill/>
          <a:ln cap="flat" cmpd="sng" w="38100">
            <a:solidFill>
              <a:srgbClr val="90192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152400" y="1"/>
            <a:ext cx="105156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3200"/>
              <a:buFont typeface="Arial"/>
              <a:buNone/>
            </a:pPr>
            <a:r>
              <a:rPr lang="en-US"/>
              <a:t>Additional Services &amp; Framework</a:t>
            </a:r>
            <a:r>
              <a:rPr lang="en-US"/>
              <a:t> (Completed)</a:t>
            </a:r>
            <a:endParaRPr/>
          </a:p>
        </p:txBody>
      </p:sp>
      <p:sp>
        <p:nvSpPr>
          <p:cNvPr id="221" name="Google Shape;221;p29"/>
          <p:cNvSpPr txBox="1"/>
          <p:nvPr>
            <p:ph idx="1" type="body"/>
          </p:nvPr>
        </p:nvSpPr>
        <p:spPr>
          <a:xfrm>
            <a:off x="-213900" y="1001025"/>
            <a:ext cx="7333800" cy="52035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t/>
            </a:r>
            <a:endParaRPr b="1" sz="1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80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Notification Framework</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Document Generation Framework</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Role Based Access Control Framework</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Case Action Log</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User Audit Trail</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Contact Support &amp; Alert Functions</a:t>
            </a:r>
            <a:endParaRPr sz="3000">
              <a:solidFill>
                <a:srgbClr val="222222"/>
              </a:solidFill>
              <a:highlight>
                <a:srgbClr val="FFFFFF"/>
              </a:highlight>
              <a:latin typeface="Calibri"/>
              <a:ea typeface="Calibri"/>
              <a:cs typeface="Calibri"/>
              <a:sym typeface="Calibri"/>
            </a:endParaRPr>
          </a:p>
          <a:p>
            <a:pPr indent="-419100" lvl="0" marL="914400" rtl="0" algn="l">
              <a:lnSpc>
                <a:spcPct val="107916"/>
              </a:lnSpc>
              <a:spcBef>
                <a:spcPts val="0"/>
              </a:spcBef>
              <a:spcAft>
                <a:spcPts val="0"/>
              </a:spcAft>
              <a:buClr>
                <a:srgbClr val="90192F"/>
              </a:buClr>
              <a:buSzPts val="3000"/>
              <a:buFont typeface="Calibri"/>
              <a:buChar char="●"/>
            </a:pPr>
            <a:r>
              <a:rPr lang="en-US" sz="3000">
                <a:solidFill>
                  <a:srgbClr val="222222"/>
                </a:solidFill>
                <a:highlight>
                  <a:srgbClr val="FFFFFF"/>
                </a:highlight>
                <a:latin typeface="Calibri"/>
                <a:ea typeface="Calibri"/>
                <a:cs typeface="Calibri"/>
                <a:sym typeface="Calibri"/>
              </a:rPr>
              <a:t>Corticon - Guidelines Calculator     	</a:t>
            </a:r>
            <a:endParaRPr b="1" sz="3000">
              <a:solidFill>
                <a:srgbClr val="222222"/>
              </a:solidFill>
              <a:highlight>
                <a:srgbClr val="FFFFFF"/>
              </a:highlight>
              <a:latin typeface="Calibri"/>
              <a:ea typeface="Calibri"/>
              <a:cs typeface="Calibri"/>
              <a:sym typeface="Calibri"/>
            </a:endParaRPr>
          </a:p>
          <a:p>
            <a:pPr indent="0" lvl="0" marL="0" rtl="0" algn="l">
              <a:lnSpc>
                <a:spcPct val="107916"/>
              </a:lnSpc>
              <a:spcBef>
                <a:spcPts val="800"/>
              </a:spcBef>
              <a:spcAft>
                <a:spcPts val="800"/>
              </a:spcAft>
              <a:buNone/>
            </a:pPr>
            <a:r>
              <a:t/>
            </a:r>
            <a:endParaRPr b="1" sz="3600"/>
          </a:p>
        </p:txBody>
      </p:sp>
      <p:pic>
        <p:nvPicPr>
          <p:cNvPr id="222" name="Google Shape;222;p29"/>
          <p:cNvPicPr preferRelativeResize="0"/>
          <p:nvPr/>
        </p:nvPicPr>
        <p:blipFill>
          <a:blip r:embed="rId3">
            <a:alphaModFix/>
          </a:blip>
          <a:stretch>
            <a:fillRect/>
          </a:stretch>
        </p:blipFill>
        <p:spPr>
          <a:xfrm>
            <a:off x="6976175" y="2927675"/>
            <a:ext cx="4375854" cy="2929278"/>
          </a:xfrm>
          <a:prstGeom prst="rect">
            <a:avLst/>
          </a:prstGeom>
          <a:noFill/>
          <a:ln cap="flat" cmpd="sng" w="38100">
            <a:solidFill>
              <a:srgbClr val="90192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152400" y="1"/>
            <a:ext cx="10515600" cy="7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3200"/>
              <a:buFont typeface="Arial"/>
              <a:buNone/>
            </a:pPr>
            <a:r>
              <a:rPr lang="en-US"/>
              <a:t>Questions</a:t>
            </a:r>
            <a:endParaRPr/>
          </a:p>
        </p:txBody>
      </p:sp>
      <p:sp>
        <p:nvSpPr>
          <p:cNvPr id="228" name="Google Shape;228;p30"/>
          <p:cNvSpPr txBox="1"/>
          <p:nvPr>
            <p:ph idx="1" type="body"/>
          </p:nvPr>
        </p:nvSpPr>
        <p:spPr>
          <a:xfrm>
            <a:off x="568775" y="961150"/>
            <a:ext cx="11525400" cy="52035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t/>
            </a:r>
            <a:endParaRPr b="1" sz="1000">
              <a:solidFill>
                <a:srgbClr val="222222"/>
              </a:solidFill>
              <a:highlight>
                <a:srgbClr val="FFFFFF"/>
              </a:highlight>
              <a:latin typeface="Calibri"/>
              <a:ea typeface="Calibri"/>
              <a:cs typeface="Calibri"/>
              <a:sym typeface="Calibri"/>
            </a:endParaRPr>
          </a:p>
          <a:p>
            <a:pPr indent="0" lvl="0" marL="0" rtl="0" algn="l">
              <a:lnSpc>
                <a:spcPct val="107916"/>
              </a:lnSpc>
              <a:spcBef>
                <a:spcPts val="800"/>
              </a:spcBef>
              <a:spcAft>
                <a:spcPts val="0"/>
              </a:spcAft>
              <a:buNone/>
            </a:pPr>
            <a:r>
              <a:t/>
            </a:r>
            <a:endParaRPr b="1" sz="3600">
              <a:solidFill>
                <a:srgbClr val="222222"/>
              </a:solidFill>
              <a:highlight>
                <a:srgbClr val="FFFFFF"/>
              </a:highlight>
              <a:latin typeface="Calibri"/>
              <a:ea typeface="Calibri"/>
              <a:cs typeface="Calibri"/>
              <a:sym typeface="Calibri"/>
            </a:endParaRPr>
          </a:p>
          <a:p>
            <a:pPr indent="0" lvl="0" marL="0" rtl="0" algn="l">
              <a:lnSpc>
                <a:spcPct val="107916"/>
              </a:lnSpc>
              <a:spcBef>
                <a:spcPts val="800"/>
              </a:spcBef>
              <a:spcAft>
                <a:spcPts val="0"/>
              </a:spcAft>
              <a:buNone/>
            </a:pPr>
            <a:r>
              <a:t/>
            </a:r>
            <a:endParaRPr b="1" sz="3600">
              <a:solidFill>
                <a:srgbClr val="222222"/>
              </a:solidFill>
              <a:highlight>
                <a:srgbClr val="FFFFFF"/>
              </a:highlight>
              <a:latin typeface="Calibri"/>
              <a:ea typeface="Calibri"/>
              <a:cs typeface="Calibri"/>
              <a:sym typeface="Calibri"/>
            </a:endParaRPr>
          </a:p>
          <a:p>
            <a:pPr indent="457200" lvl="0" marL="4572000" rtl="0" algn="l">
              <a:lnSpc>
                <a:spcPct val="107916"/>
              </a:lnSpc>
              <a:spcBef>
                <a:spcPts val="800"/>
              </a:spcBef>
              <a:spcAft>
                <a:spcPts val="0"/>
              </a:spcAft>
              <a:buNone/>
            </a:pPr>
            <a:r>
              <a:rPr b="1" lang="en-US" sz="9600">
                <a:solidFill>
                  <a:srgbClr val="222222"/>
                </a:solidFill>
                <a:highlight>
                  <a:srgbClr val="FFFFFF"/>
                </a:highlight>
                <a:latin typeface="Calibri"/>
                <a:ea typeface="Calibri"/>
                <a:cs typeface="Calibri"/>
                <a:sym typeface="Calibri"/>
              </a:rPr>
              <a:t>?</a:t>
            </a:r>
            <a:endParaRPr sz="9600">
              <a:solidFill>
                <a:srgbClr val="222222"/>
              </a:solidFill>
              <a:highlight>
                <a:srgbClr val="FFFFFF"/>
              </a:highlight>
              <a:latin typeface="Calibri"/>
              <a:ea typeface="Calibri"/>
              <a:cs typeface="Calibri"/>
              <a:sym typeface="Calibri"/>
            </a:endParaRPr>
          </a:p>
          <a:p>
            <a:pPr indent="0" lvl="0" marL="0" rtl="0" algn="l">
              <a:lnSpc>
                <a:spcPct val="107916"/>
              </a:lnSpc>
              <a:spcBef>
                <a:spcPts val="800"/>
              </a:spcBef>
              <a:spcAft>
                <a:spcPts val="800"/>
              </a:spcAft>
              <a:buNone/>
            </a:pPr>
            <a:r>
              <a:t/>
            </a:r>
            <a:endParaRPr b="1" sz="3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lat Colors">
      <a:dk1>
        <a:srgbClr val="434A54"/>
      </a:dk1>
      <a:lt1>
        <a:srgbClr val="FFFFFF"/>
      </a:lt1>
      <a:dk2>
        <a:srgbClr val="656D78"/>
      </a:dk2>
      <a:lt2>
        <a:srgbClr val="E6E9EE"/>
      </a:lt2>
      <a:accent1>
        <a:srgbClr val="DB4453"/>
      </a:accent1>
      <a:accent2>
        <a:srgbClr val="F6BB43"/>
      </a:accent2>
      <a:accent3>
        <a:srgbClr val="36BC9B"/>
      </a:accent3>
      <a:accent4>
        <a:srgbClr val="3BAEDA"/>
      </a:accent4>
      <a:accent5>
        <a:srgbClr val="967BDC"/>
      </a:accent5>
      <a:accent6>
        <a:srgbClr val="8CC051"/>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516447-E6F9-46D2-9741-73B66BFA1C9D}"/>
</file>

<file path=customXml/itemProps2.xml><?xml version="1.0" encoding="utf-8"?>
<ds:datastoreItem xmlns:ds="http://schemas.openxmlformats.org/officeDocument/2006/customXml" ds:itemID="{AAD16148-CF3F-414C-8723-78259418DE88}"/>
</file>

<file path=customXml/itemProps3.xml><?xml version="1.0" encoding="utf-8"?>
<ds:datastoreItem xmlns:ds="http://schemas.openxmlformats.org/officeDocument/2006/customXml" ds:itemID="{052CB24C-91DE-4C8E-9F05-C23F40CB554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